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487" r:id="rId45"/>
    <p:sldId id="3203" r:id="rId46"/>
    <p:sldId id="3204"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113" d="100"/>
          <a:sy n="113" d="100"/>
        </p:scale>
        <p:origin x="2496" y="480"/>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 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r="-298"/>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447800"/>
                <a:ext cx="8763000" cy="48768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800100" lvl="2"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 </a:t>
                </a: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447800"/>
                <a:ext cx="8763000" cy="4876800"/>
              </a:xfrm>
              <a:blipFill>
                <a:blip r:embed="rId2"/>
                <a:stretch>
                  <a:fillRect l="-724" t="-779" b="-15325"/>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r="-933" b="-94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err="1">
                        <a:solidFill>
                          <a:schemeClr val="tx2"/>
                        </a:solidFill>
                        <a:latin typeface="Cambria Math" panose="02040503050406030204" pitchFamily="18" charset="0"/>
                        <a:cs typeface="Calibri" panose="020F0502020204030204" pitchFamily="34" charset="0"/>
                      </a:rPr>
                      <m:t>𝑙𝑔</m:t>
                    </m:r>
                    <m:r>
                      <a:rPr lang="en-US" sz="2400" i="1" baseline="30000" dirty="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m:rPr>
                        <m:sty m:val="p"/>
                      </m:rPr>
                      <a:rPr lang="en-US" sz="2400" i="1" dirty="0" smtClean="0">
                        <a:solidFill>
                          <a:schemeClr val="tx2"/>
                        </a:solidFill>
                        <a:latin typeface="Cambria Math" panose="02040503050406030204" pitchFamily="18" charset="0"/>
                        <a:cs typeface="Calibri" panose="020F0502020204030204" pitchFamily="34" charset="0"/>
                      </a:rPr>
                      <m:t>lg</m:t>
                    </m:r>
                    <m:r>
                      <a:rPr lang="en-US" sz="2400" i="1" dirty="0" smtClean="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is about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1.58</m:t>
                    </m:r>
                  </m:oMath>
                </a14:m>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mc:AlternateContent xmlns:mc="http://schemas.openxmlformats.org/markup-compatibility/2006" xmlns:a14="http://schemas.microsoft.com/office/drawing/2010/main">
        <mc:Choice Requires="a14">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oMath>
                </a14:m>
                <a:endParaRPr lang="en-US" sz="2400" baseline="-25000" dirty="0">
                  <a:solidFill>
                    <a:schemeClr val="tx2"/>
                  </a:solidFill>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𝑎𝑏</m:t>
                    </m:r>
                    <m:r>
                      <a:rPr lang="en-US" sz="2400" i="1" dirty="0" smtClean="0">
                        <a:solidFill>
                          <a:schemeClr val="tx2"/>
                        </a:solidFill>
                        <a:latin typeface="Cambria Math" panose="02040503050406030204" pitchFamily="18" charset="0"/>
                        <a:cs typeface="Calibri" panose="020F0502020204030204" pitchFamily="34" charset="0"/>
                      </a:rPr>
                      <m:t>= 22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oMath>
                </a14:m>
                <a:endParaRPr lang="en-US" sz="24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baseline="300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oMath>
                </a14:m>
                <a:r>
                  <a:rPr lang="en-US" sz="2400" dirty="0">
                    <a:solidFill>
                      <a:schemeClr val="tx2"/>
                    </a:solidFill>
                    <a:latin typeface="Calibri" panose="020F0502020204030204" pitchFamily="34" charset="0"/>
                    <a:cs typeface="Calibri" panose="020F0502020204030204" pitchFamily="34" charset="0"/>
                  </a:rPr>
                  <a:t> is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oMath>
                </a14:m>
                <a:r>
                  <a:rPr lang="en-US" sz="2400" dirty="0">
                    <a:solidFill>
                      <a:schemeClr val="tx2"/>
                    </a:solidFill>
                    <a:latin typeface="Calibri" panose="020F0502020204030204" pitchFamily="34" charset="0"/>
                    <a:cs typeface="Calibri" panose="020F0502020204030204" pitchFamily="34" charset="0"/>
                  </a:rPr>
                  <a:t>words long,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oMath>
                </a14:m>
                <a:r>
                  <a:rPr lang="en-US" sz="2400" dirty="0">
                    <a:solidFill>
                      <a:schemeClr val="tx2"/>
                    </a:solidFill>
                    <a:latin typeface="Calibri" panose="020F0502020204030204" pitchFamily="34" charset="0"/>
                    <a:cs typeface="Calibri" panose="020F0502020204030204" pitchFamily="34" charset="0"/>
                  </a:rPr>
                  <a:t> takes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+1)</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/2 </m:t>
                    </m:r>
                  </m:oMath>
                </a14:m>
                <a:r>
                  <a:rPr lang="en-US" sz="2400" dirty="0">
                    <a:solidFill>
                      <a:schemeClr val="tx2"/>
                    </a:solidFill>
                    <a:latin typeface="Calibri" panose="020F0502020204030204" pitchFamily="34" charset="0"/>
                    <a:cs typeface="Calibri" panose="020F0502020204030204" pitchFamily="34" charset="0"/>
                  </a:rPr>
                  <a:t>single precision multiplies</a:t>
                </a:r>
              </a:p>
            </p:txBody>
          </p:sp>
        </mc:Choice>
        <mc:Fallback xmlns="">
          <p:sp>
            <p:nvSpPr>
              <p:cNvPr id="40965" name="Rectangle 3"/>
              <p:cNvSpPr>
                <a:spLocks noGrp="1" noRot="1" noChangeAspect="1" noMove="1" noResize="1" noEditPoints="1" noAdjustHandles="1" noChangeArrowheads="1" noChangeShapeType="1" noTextEdit="1"/>
              </p:cNvSpPr>
              <p:nvPr>
                <p:ph type="body" idx="1"/>
              </p:nvPr>
            </p:nvSpPr>
            <p:spPr>
              <a:xfrm>
                <a:off x="533400" y="1905000"/>
                <a:ext cx="8077200" cy="3886200"/>
              </a:xfrm>
              <a:blipFill>
                <a:blip r:embed="rId2"/>
                <a:stretch>
                  <a:fillRect l="-1256" t="-1954"/>
                </a:stretch>
              </a:blipFill>
            </p:spPr>
            <p:txBody>
              <a:bodyPr/>
              <a:lstStyle/>
              <a:p>
                <a:r>
                  <a:rPr 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42900" y="21336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f>
                      <m:fPr>
                        <m:ctrlPr>
                          <a:rPr lang="en-US" sz="2000" i="1" dirty="0" smtClean="0">
                            <a:solidFill>
                              <a:schemeClr val="tx2"/>
                            </a:solidFill>
                            <a:latin typeface="Cambria Math" panose="02040503050406030204" pitchFamily="18" charset="0"/>
                            <a:cs typeface="Calibri" panose="020F0502020204030204" pitchFamily="34" charset="0"/>
                          </a:rPr>
                        </m:ctrlPr>
                      </m:fPr>
                      <m:num>
                        <m:r>
                          <a:rPr lang="en-US" sz="2000" i="1" dirty="0" smtClean="0">
                            <a:solidFill>
                              <a:schemeClr val="tx2"/>
                            </a:solidFill>
                            <a:latin typeface="Cambria Math" panose="02040503050406030204" pitchFamily="18" charset="0"/>
                            <a:cs typeface="Calibri" panose="020F0502020204030204" pitchFamily="34" charset="0"/>
                          </a:rPr>
                          <m:t>𝑥</m:t>
                        </m:r>
                      </m:num>
                      <m:den>
                        <m:r>
                          <a:rPr lang="en-US" sz="2000" i="1" dirty="0" smtClean="0">
                            <a:solidFill>
                              <a:schemeClr val="tx2"/>
                            </a:solidFill>
                            <a:latin typeface="Cambria Math" panose="02040503050406030204" pitchFamily="18" charset="0"/>
                            <a:cs typeface="Calibri" panose="020F0502020204030204" pitchFamily="34" charset="0"/>
                          </a:rPr>
                          <m:t>𝑦</m:t>
                        </m:r>
                      </m:den>
                    </m:f>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d>
                      <m:dPr>
                        <m:ctrlPr>
                          <a:rPr lang="en-US" sz="2000" i="1" dirty="0" smtClean="0">
                            <a:solidFill>
                              <a:schemeClr val="tx2"/>
                            </a:solidFill>
                            <a:latin typeface="Cambria Math" panose="02040503050406030204" pitchFamily="18" charset="0"/>
                            <a:cs typeface="Calibri" panose="020F0502020204030204" pitchFamily="34" charset="0"/>
                          </a:rPr>
                        </m:ctrlPr>
                      </m:dPr>
                      <m:e>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e>
                    </m:d>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𝑠</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/2]</m:t>
                    </m:r>
                  </m:oMath>
                </a14:m>
                <a:r>
                  <a:rPr lang="en-US" sz="2000" dirty="0">
                    <a:solidFill>
                      <a:schemeClr val="tx2"/>
                    </a:solidFill>
                    <a:latin typeface="Calibri" panose="020F0502020204030204" pitchFamily="34" charset="0"/>
                    <a:cs typeface="Calibri" panose="020F0502020204030204" pitchFamily="34" charset="0"/>
                  </a:rPr>
                  <a:t>, the estimate</a:t>
                </a:r>
              </a:p>
              <a:p>
                <a:pPr lvl="1">
                  <a:spcBef>
                    <a:spcPts val="200"/>
                  </a:spcBef>
                </a:pPr>
                <a14:m>
                  <m:oMath xmlns:m="http://schemas.openxmlformats.org/officeDocument/2006/math">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m:t>
                        </m:r>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oMath>
                </a14:m>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sSub>
                      <m:sSubPr>
                        <m:ctrlPr>
                          <a:rPr lang="en-US" sz="2000" i="1" dirty="0">
                            <a:solidFill>
                              <a:schemeClr val="tx2"/>
                            </a:solidFill>
                            <a:latin typeface="Cambria Math" panose="02040503050406030204" pitchFamily="18" charset="0"/>
                            <a:cs typeface="Calibri" panose="020F0502020204030204" pitchFamily="34" charset="0"/>
                          </a:rPr>
                        </m:ctrlPr>
                      </m:sSubPr>
                      <m:e>
                        <m:r>
                          <a:rPr lang="en-US" sz="2000" i="1" dirty="0">
                            <a:solidFill>
                              <a:schemeClr val="tx2"/>
                            </a:solidFill>
                            <a:latin typeface="Cambria Math" panose="02040503050406030204" pitchFamily="18" charset="0"/>
                            <a:cs typeface="Calibri" panose="020F0502020204030204" pitchFamily="34" charset="0"/>
                          </a:rPr>
                          <m:t>𝑞</m:t>
                        </m:r>
                      </m:e>
                      <m:sub>
                        <m:r>
                          <a:rPr lang="en-US" sz="2000" i="1" dirty="0">
                            <a:solidFill>
                              <a:schemeClr val="tx2"/>
                            </a:solidFill>
                            <a:latin typeface="Cambria Math" panose="02040503050406030204" pitchFamily="18" charset="0"/>
                            <a:cs typeface="Calibri" panose="020F0502020204030204" pitchFamily="34" charset="0"/>
                          </a:rPr>
                          <m:t>𝑖</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baseline="30000" dirty="0">
                        <a:solidFill>
                          <a:schemeClr val="tx2"/>
                        </a:solidFill>
                        <a:latin typeface="Cambria Math" panose="02040503050406030204" pitchFamily="18" charset="0"/>
                        <a:cs typeface="Calibri" panose="020F0502020204030204" pitchFamily="34" charset="0"/>
                      </a:rPr>
                      <m:t>2</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−2</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𝑦𝑡𝑏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𝑦</m:t>
                        </m:r>
                      </m:e>
                      <m:sub>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oMath>
                </a14:m>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42900" y="2133600"/>
                <a:ext cx="8458200" cy="3581400"/>
              </a:xfrm>
              <a:blipFill>
                <a:blip r:embed="rId2"/>
                <a:stretch>
                  <a:fillRect l="-599"/>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2286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447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mc:Choice xmlns:a14="http://schemas.microsoft.com/office/drawing/2010/main" Requires="a14">
          <p:sp>
            <p:nvSpPr>
              <p:cNvPr id="47109" name="Rectangle 3"/>
              <p:cNvSpPr>
                <a:spLocks noGrp="1" noChangeArrowheads="1"/>
              </p:cNvSpPr>
              <p:nvPr>
                <p:ph type="body" idx="1"/>
              </p:nvPr>
            </p:nvSpPr>
            <p:spPr>
              <a:xfrm>
                <a:off x="457200" y="1752600"/>
                <a:ext cx="8153400" cy="38862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and m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𝑛</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𝑏</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integer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d>
                      <m:dPr>
                        <m:ctrlP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i="1">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i="1">
                        <a:solidFill>
                          <a:schemeClr val="tx2"/>
                        </a:solidFill>
                        <a:latin typeface="Cambria Math" panose="02040503050406030204" pitchFamily="18" charset="0"/>
                        <a:cs typeface="Calibri" panose="020F0502020204030204" pitchFamily="34" charset="0"/>
                        <a:sym typeface="Symbol" pitchFamily="18" charset="2"/>
                      </a:rPr>
                      <m:t>𝑅</m:t>
                    </m:r>
                    <m:r>
                      <a:rPr lang="en-US" sz="2000" i="1">
                        <a:solidFill>
                          <a:schemeClr val="tx2"/>
                        </a:solidFill>
                        <a:latin typeface="Cambria Math" panose="02040503050406030204" pitchFamily="18" charset="0"/>
                        <a:cs typeface="Calibri" panose="020F0502020204030204" pitchFamily="34" charset="0"/>
                        <a:sym typeface="Symbol" pitchFamily="18" charset="2"/>
                      </a:rPr>
                      <m:t> </m:t>
                    </m:r>
                    <m:d>
                      <m:dPr>
                        <m:ctrlPr>
                          <a:rPr lang="en-US" sz="2000" i="1">
                            <a:solidFill>
                              <a:schemeClr val="tx2"/>
                            </a:solidFill>
                            <a:latin typeface="Cambria Math" panose="02040503050406030204" pitchFamily="18" charset="0"/>
                            <a:cs typeface="Calibri" panose="020F0502020204030204" pitchFamily="34" charset="0"/>
                            <a:sym typeface="Symbol" pitchFamily="18" charset="2"/>
                          </a:rPr>
                        </m:ctrlPr>
                      </m:dPr>
                      <m:e>
                        <m:r>
                          <a:rPr lang="en-US" sz="2000" i="1">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a:solidFill>
                              <a:schemeClr val="tx2"/>
                            </a:solidFill>
                            <a:latin typeface="Cambria Math" panose="02040503050406030204" pitchFamily="18" charset="0"/>
                            <a:cs typeface="Calibri" panose="020F0502020204030204" pitchFamily="34" charset="0"/>
                            <a:sym typeface="Symbol" pitchFamily="18" charset="2"/>
                          </a:rPr>
                          <m:t> </m:t>
                        </m:r>
                        <m:r>
                          <a:rPr lang="en-US" sz="2000" i="1">
                            <a:solidFill>
                              <a:schemeClr val="tx2"/>
                            </a:solidFill>
                            <a:latin typeface="Cambria Math" panose="02040503050406030204" pitchFamily="18" charset="0"/>
                            <a:cs typeface="Calibri" panose="020F0502020204030204" pitchFamily="34" charset="0"/>
                            <a:sym typeface="Symbol" pitchFamily="18" charset="2"/>
                          </a:rPr>
                          <m:t>𝑚</m:t>
                        </m:r>
                      </m:e>
                    </m:d>
                    <m:r>
                      <a:rPr lang="en-US" sz="2000" i="1">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m:rPr>
                        <m:sty m:val="p"/>
                      </m:rPr>
                      <a:rPr lang="en-US" sz="2000" b="0" i="0" dirty="0" smtClean="0">
                        <a:solidFill>
                          <a:schemeClr val="tx2"/>
                        </a:solidFill>
                        <a:latin typeface="Cambria Math" panose="02040503050406030204" pitchFamily="18" charset="0"/>
                        <a:cs typeface="Calibri" panose="020F0502020204030204" pitchFamily="34" charset="0"/>
                        <a:sym typeface="Symbol" pitchFamily="18" charset="2"/>
                      </a:rPr>
                      <m:t>s</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𝑠𝑚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p:sp>
            <p:nvSpPr>
              <p:cNvPr id="47109" name="Rectangle 3"/>
              <p:cNvSpPr>
                <a:spLocks noGrp="1" noRot="1" noChangeAspect="1" noMove="1" noResize="1" noEditPoints="1" noAdjustHandles="1" noChangeArrowheads="1" noChangeShapeType="1" noTextEdit="1"/>
              </p:cNvSpPr>
              <p:nvPr>
                <p:ph type="body" idx="1"/>
              </p:nvPr>
            </p:nvSpPr>
            <p:spPr>
              <a:xfrm>
                <a:off x="457200" y="1752600"/>
                <a:ext cx="8153400" cy="3886200"/>
              </a:xfrm>
              <a:blipFill>
                <a:blip r:embed="rId2"/>
                <a:stretch>
                  <a:fillRect l="-778" t="-977" r="-3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295400"/>
                <a:ext cx="8458200" cy="5029200"/>
              </a:xfrm>
            </p:spPr>
            <p:txBody>
              <a:bodyPr/>
              <a:lstStyle/>
              <a:p>
                <a:pPr>
                  <a:lnSpc>
                    <a:spcPct val="90000"/>
                  </a:lnSpc>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𝑛</m:t>
                        </m:r>
                      </m:sup>
                    </m:sSup>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𝑟𝑟</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&lt;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oMath>
                </a14:m>
                <a:endParaRPr lang="en-US" sz="2000" i="1" dirty="0">
                  <a:solidFill>
                    <a:schemeClr val="tx2"/>
                  </a:solidFill>
                  <a:latin typeface="Cambria Math" panose="02040503050406030204" pitchFamily="18" charset="0"/>
                  <a:cs typeface="Calibri" panose="020F0502020204030204" pitchFamily="34" charset="0"/>
                  <a:sym typeface="Symbol" pitchFamily="18" charset="2"/>
                </a:endParaRPr>
              </a:p>
              <a:p>
                <a:pPr>
                  <a:lnSpc>
                    <a:spcPct val="90000"/>
                  </a:lnSpc>
                </a:pPr>
                <a:r>
                  <a:rPr lang="en-US" sz="2000" dirty="0">
                    <a:solidFill>
                      <a:schemeClr val="tx2"/>
                    </a:solidFill>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err="1">
                        <a:solidFill>
                          <a:schemeClr val="tx2"/>
                        </a:solidFill>
                        <a:latin typeface="Cambria Math" panose="02040503050406030204" pitchFamily="18" charset="0"/>
                        <a:cs typeface="Calibri" panose="020F0502020204030204" pitchFamily="34" charset="0"/>
                        <a:sym typeface="Symbol" pitchFamily="18" charset="2"/>
                      </a:rPr>
                      <m:t>𝑎</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Want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ourier New" pitchFamily="49" charset="0"/>
                  <a:cs typeface="Courier New" pitchFamily="49" charset="0"/>
                  <a:sym typeface="Symbol" pitchFamily="18" charset="2"/>
                </a:endParaRPr>
              </a:p>
              <a:p>
                <a:pPr marL="0" indent="0">
                  <a:lnSpc>
                    <a:spcPct val="90000"/>
                  </a:lnSpc>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 b, m, m’, R,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ab, s= t(mod R)m’(mod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u=(</a:t>
                </a:r>
                <a:r>
                  <a:rPr lang="en-US" sz="2000" dirty="0" err="1">
                    <a:solidFill>
                      <a:schemeClr val="tx2"/>
                    </a:solidFill>
                    <a:latin typeface="Courier New" pitchFamily="49" charset="0"/>
                    <a:cs typeface="Courier New" pitchFamily="49" charset="0"/>
                    <a:sym typeface="Symbol" pitchFamily="18" charset="2"/>
                  </a:rPr>
                  <a:t>t+sm</a:t>
                </a:r>
                <a:r>
                  <a:rPr lang="en-US" sz="2000" dirty="0">
                    <a:solidFill>
                      <a:schemeClr val="tx2"/>
                    </a:solidFill>
                    <a:latin typeface="Courier New" pitchFamily="49" charset="0"/>
                    <a:cs typeface="Courier New" pitchFamily="49" charset="0"/>
                    <a:sym typeface="Symbol" pitchFamily="18" charset="2"/>
                  </a:rPr>
                  <a: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if(m&gt;u) u-= m;</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2">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t>
                </a:r>
                <a:r>
                  <a:rPr lang="en-US" sz="2000" dirty="0" err="1">
                    <a:solidFill>
                      <a:schemeClr val="tx2"/>
                    </a:solidFill>
                    <a:latin typeface="Courier New" pitchFamily="49" charset="0"/>
                    <a:cs typeface="Courier New" pitchFamily="49" charset="0"/>
                    <a:sym typeface="Symbol" pitchFamily="18" charset="2"/>
                  </a:rPr>
                  <a:t>a,b,m,m’,R,R</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m’,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2">
                  <a:lnSpc>
                    <a:spcPct val="90000"/>
                  </a:lnSpc>
                  <a:spcBef>
                    <a:spcPts val="200"/>
                  </a:spcBef>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0" dirty="0">
                    <a:solidFill>
                      <a:schemeClr val="tx2"/>
                    </a:solidFill>
                    <a:latin typeface="+mj-lt"/>
                    <a:cs typeface="Calibri" panose="020F0502020204030204" pitchFamily="34" charset="0"/>
                    <a:sym typeface="Symbol" pitchFamily="18" charset="2"/>
                  </a:rPr>
                  <a:t> </a:t>
                </a:r>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4</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vs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295400"/>
                <a:ext cx="8458200" cy="5029200"/>
              </a:xfrm>
              <a:blipFill>
                <a:blip r:embed="rId2"/>
                <a:stretch>
                  <a:fillRect l="-901" t="-1511" b="-1511"/>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42900" y="1676400"/>
                <a:ext cx="8572500" cy="4495800"/>
              </a:xfrm>
            </p:spPr>
            <p:txBody>
              <a:bodyPr/>
              <a:lstStyle/>
              <a:p>
                <a:pPr>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 79, </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 60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 = 5</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n</m:t>
                    </m:r>
                    <m:r>
                      <a:rPr lang="en-US" sz="2000" b="0" i="1" smtClean="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𝑅</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cs typeface="Calibri" panose="020F0502020204030204" pitchFamily="34" charset="0"/>
                          </a:rPr>
                          <m:t>7</m:t>
                        </m:r>
                      </m:sup>
                    </m:sSup>
                    <m:r>
                      <a:rPr lang="en-US" sz="2000" b="0" i="1" smtClean="0">
                        <a:latin typeface="Cambria Math" panose="02040503050406030204" pitchFamily="18" charset="0"/>
                        <a:cs typeface="Calibri" panose="020F0502020204030204" pitchFamily="34" charset="0"/>
                      </a:rPr>
                      <m:t>=128</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−29</m:t>
                        </m:r>
                      </m:e>
                    </m:d>
                    <m:r>
                      <a:rPr lang="en-US" sz="2000" b="0" i="1" smtClean="0">
                        <a:latin typeface="Cambria Math" panose="02040503050406030204" pitchFamily="18" charset="0"/>
                        <a:cs typeface="Calibri" panose="020F0502020204030204" pitchFamily="34" charset="0"/>
                      </a:rPr>
                      <m:t>128+</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cs typeface="Calibri" panose="020F0502020204030204" pitchFamily="34" charset="0"/>
                      </a:rPr>
                      <m:t>79=1,</m:t>
                    </m:r>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m:t>
                        </m:r>
                      </m:sup>
                    </m:sSup>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−29</m:t>
                        </m:r>
                      </m:e>
                    </m:d>
                    <m:r>
                      <a:rPr lang="en-US" sz="2000" b="0" i="1" dirty="0" smtClean="0">
                        <a:latin typeface="Cambria Math" panose="02040503050406030204" pitchFamily="18" charset="0"/>
                        <a:cs typeface="Calibri" panose="020F0502020204030204" pitchFamily="34" charset="0"/>
                      </a:rPr>
                      <m:t>=50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𝑚</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=−47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=60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=5</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m:t>
                    </m:r>
                    <m:r>
                      <a:rPr lang="en-US" sz="2000" b="0" i="1" dirty="0" smtClean="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=57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=57∙</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=−2679=−119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128),</m:t>
                    </m:r>
                  </m:oMath>
                </a14:m>
                <a:r>
                  <a:rPr lang="en-US" sz="2000" dirty="0">
                    <a:latin typeface="Calibri" panose="020F0502020204030204" pitchFamily="34" charset="0"/>
                    <a:cs typeface="Calibri" panose="020F0502020204030204" pitchFamily="34" charset="0"/>
                  </a:rPr>
                  <a:t> </a:t>
                </a:r>
              </a:p>
              <a:p>
                <a:pPr lvl="1">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𝑠𝑚</m:t>
                    </m:r>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−119</m:t>
                        </m:r>
                      </m:e>
                    </m:d>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79</m:t>
                        </m:r>
                      </m:e>
                    </m:d>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-9401</a:t>
                </a:r>
              </a:p>
              <a:p>
                <a:pPr lvl="1">
                  <a:spcBef>
                    <a:spcPts val="20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57−9401</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−9344</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=−73=6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𝑎𝑏𝑅</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60∙5∙128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6</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𝑅</m:t>
                        </m:r>
                      </m:e>
                      <m:sup>
                        <m:r>
                          <a:rPr lang="en-US" sz="2000" b="0" i="1" smtClean="0">
                            <a:latin typeface="Cambria Math" panose="02040503050406030204" pitchFamily="18" charset="0"/>
                            <a:cs typeface="Calibri" panose="020F0502020204030204" pitchFamily="34" charset="0"/>
                          </a:rPr>
                          <m:t>−1</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cs typeface="Calibri" panose="020F0502020204030204" pitchFamily="34" charset="0"/>
                      </a:rPr>
                      <m:t>=6</m:t>
                    </m:r>
                    <m:r>
                      <a:rPr lang="en-US" sz="2000" b="0" i="1" smtClean="0">
                        <a:latin typeface="Cambria Math" panose="02040503050406030204" pitchFamily="18" charset="0"/>
                        <a:ea typeface="Cambria Math" panose="02040503050406030204" pitchFamily="18" charset="0"/>
                        <a:cs typeface="Calibri" panose="020F0502020204030204" pitchFamily="34" charset="0"/>
                      </a:rPr>
                      <m:t>∙50=300=63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=60∙5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42900" y="1676400"/>
                <a:ext cx="8572500" cy="4495800"/>
              </a:xfrm>
              <a:blipFill>
                <a:blip r:embed="rId2"/>
                <a:stretch>
                  <a:fillRect l="-591" t="-8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45</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46</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𝑥</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b="0" i="1" smtClean="0">
                            <a:solidFill>
                              <a:schemeClr val="tx2"/>
                            </a:solidFill>
                            <a:latin typeface="Cambria Math" panose="02040503050406030204" pitchFamily="18" charset="0"/>
                            <a:cs typeface="Calibri" panose="020F0502020204030204" pitchFamily="34" charset="0"/>
                          </a:rPr>
                          <m:t>𝑏</m:t>
                        </m:r>
                      </m:sub>
                    </m:sSub>
                  </m:oMath>
                </a14:m>
                <a:r>
                  <a:rPr lang="en-US" sz="2400" b="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𝑚</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endParaRPr lang="en-US" sz="2400" i="1" dirty="0">
                  <a:solidFill>
                    <a:schemeClr val="tx2"/>
                  </a:solidFill>
                  <a:latin typeface="Cambria Math" panose="02040503050406030204" pitchFamily="18" charset="0"/>
                  <a:cs typeface="Calibri" panose="020F0502020204030204" pitchFamily="34" charset="0"/>
                </a:endParaRPr>
              </a:p>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𝑅</m:t>
                    </m:r>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𝑏</m:t>
                        </m:r>
                      </m:e>
                      <m:sup>
                        <m:r>
                          <a:rPr lang="en-US" sz="2400" b="0" i="1" smtClean="0">
                            <a:solidFill>
                              <a:schemeClr val="tx2"/>
                            </a:solidFill>
                            <a:latin typeface="Cambria Math" panose="02040503050406030204" pitchFamily="18" charset="0"/>
                            <a:cs typeface="Calibri" panose="020F0502020204030204" pitchFamily="34" charset="0"/>
                          </a:rPr>
                          <m:t>2</m:t>
                        </m:r>
                      </m:sup>
                    </m:sSup>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sSup>
                      <m:sSupPr>
                        <m:ctrlPr>
                          <a:rPr lang="en-US" sz="240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m:t>
                        </m:r>
                      </m:sup>
                    </m:sSup>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𝑚𝑜𝑑</m:t>
                    </m:r>
                    <m:r>
                      <a:rPr lang="en-US" sz="2400" b="0" i="1" smtClean="0">
                        <a:solidFill>
                          <a:schemeClr val="tx2"/>
                        </a:solidFill>
                        <a:latin typeface="Cambria Math" panose="02040503050406030204" pitchFamily="18" charset="0"/>
                        <a:cs typeface="Calibri" panose="020F0502020204030204" pitchFamily="34" charset="0"/>
                      </a:rPr>
                      <m:t> </m:t>
                    </m:r>
                    <m:r>
                      <a:rPr lang="en-US" sz="2400" b="0" i="1" smtClean="0">
                        <a:solidFill>
                          <a:schemeClr val="tx2"/>
                        </a:solidFill>
                        <a:latin typeface="Cambria Math" panose="02040503050406030204" pitchFamily="18" charset="0"/>
                        <a:cs typeface="Calibri" panose="020F0502020204030204" pitchFamily="34" charset="0"/>
                      </a:rPr>
                      <m:t>𝑏</m:t>
                    </m:r>
                    <m:r>
                      <a:rPr lang="en-US" sz="2400" b="0" i="1" smtClean="0">
                        <a:solidFill>
                          <a:schemeClr val="tx2"/>
                        </a:solidFill>
                        <a:latin typeface="Cambria Math" panose="02040503050406030204" pitchFamily="18" charset="0"/>
                        <a:cs typeface="Calibri" panose="020F0502020204030204" pitchFamily="34" charset="0"/>
                      </a:rPr>
                      <m:t>)</m:t>
                    </m:r>
                  </m:oMath>
                </a14:m>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endParaRPr lang="en-US" sz="1800" dirty="0">
                  <a:solidFill>
                    <a:schemeClr val="tx2"/>
                  </a:solidFill>
                  <a:latin typeface="Courier New" panose="02070309020205020404" pitchFamily="49" charset="0"/>
                  <a:cs typeface="Courier New" panose="02070309020205020404" pitchFamily="49" charset="0"/>
                  <a:sym typeface="Symbol" pitchFamily="18" charset="2"/>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t="-1476" b="-4428"/>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000" dirty="0">
                    <a:latin typeface="Calibri" panose="020F0502020204030204" pitchFamily="34" charset="0"/>
                    <a:cs typeface="Calibri" panose="020F0502020204030204" pitchFamily="34" charset="0"/>
                  </a:rPr>
                  <a:t>Miller-Rabin: </a:t>
                </a:r>
              </a:p>
              <a:p>
                <a:pPr lvl="1">
                  <a:spcBef>
                    <a:spcPts val="200"/>
                  </a:spcBef>
                </a:pPr>
                <a:r>
                  <a:rPr lang="en-US" sz="2000" dirty="0">
                    <a:latin typeface="Calibri" panose="020F0502020204030204" pitchFamily="34" charset="0"/>
                    <a:cs typeface="Calibri" panose="020F0502020204030204" pitchFamily="34" charset="0"/>
                  </a:rPr>
                  <a:t>Pick </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000" b="0" i="0" smtClean="0">
                        <a:latin typeface="Cambria Math" panose="02040503050406030204" pitchFamily="18" charset="0"/>
                        <a:sym typeface="Symbol" pitchFamily="18" charset="2"/>
                      </a:rPr>
                      <m:t>a</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i="1">
                        <a:latin typeface="Cambria Math" panose="02040503050406030204" pitchFamily="18" charset="0"/>
                        <a:sym typeface="Symbol" pitchFamily="18" charset="2"/>
                      </a:rPr>
                      <m:t> </m:t>
                    </m:r>
                  </m:oMath>
                </a14:m>
                <a:r>
                  <a:rPr lang="en-US" sz="20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=1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dirty="0" smtClean="0">
                        <a:latin typeface="Cambria Math" panose="02040503050406030204" pitchFamily="18" charset="0"/>
                      </a:rPr>
                      <m:t>n</m:t>
                    </m:r>
                    <m:r>
                      <a:rPr lang="en-US" sz="2000" b="0" i="0" dirty="0" smtClean="0">
                        <a:latin typeface="Cambria Math" panose="02040503050406030204" pitchFamily="18" charset="0"/>
                      </a:rPr>
                      <m:t>−1</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𝑠</m:t>
                        </m:r>
                      </m:sup>
                    </m:sSup>
                    <m:r>
                      <a:rPr lang="en-US" sz="2000" b="0" i="1" dirty="0" smtClean="0">
                        <a:latin typeface="Cambria Math" panose="02040503050406030204" pitchFamily="18" charset="0"/>
                      </a:rPr>
                      <m:t>𝑑</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either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a:t>
                </a:r>
              </a:p>
              <a:p>
                <a:pPr marL="457200" lvl="1" indent="0">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𝑑𝑘</m:t>
                    </m:r>
                    <m:r>
                      <a:rPr lang="en-US" sz="2000" i="1" dirty="0">
                        <a:latin typeface="Cambria Math" panose="02040503050406030204" pitchFamily="18" charset="0"/>
                        <a:cs typeface="Calibri" panose="020F0502020204030204" pitchFamily="34" charset="0"/>
                      </a:rPr>
                      <m:t>= −1(</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declare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prime.</a:t>
                </a:r>
              </a:p>
              <a:p>
                <a:pPr lvl="1">
                  <a:spcBef>
                    <a:spcPts val="200"/>
                  </a:spcBef>
                </a:pPr>
                <a:r>
                  <a:rPr lang="en-US" sz="2000" dirty="0">
                    <a:latin typeface="Calibri" panose="020F0502020204030204" pitchFamily="34" charset="0"/>
                    <a:cs typeface="Calibri" panose="020F0502020204030204" pitchFamily="34" charset="0"/>
                  </a:rPr>
                  <a:t>Otherwise declare n composite</a:t>
                </a:r>
              </a:p>
              <a:p>
                <a:pPr>
                  <a:spcBef>
                    <a:spcPts val="200"/>
                  </a:spcBef>
                </a:pPr>
                <a:r>
                  <a:rPr lang="en-US" sz="2000" dirty="0">
                    <a:latin typeface="Calibri" panose="020F0502020204030204" pitchFamily="34" charset="0"/>
                    <a:cs typeface="Calibri" panose="020F0502020204030204" pitchFamily="34" charset="0"/>
                  </a:rPr>
                  <a:t>If this declares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a:t>
                </a:r>
              </a:p>
              <a:p>
                <a:pPr>
                  <a:spcBef>
                    <a:spcPts val="200"/>
                  </a:spcBef>
                </a:pPr>
                <a:r>
                  <a:rPr lang="en-US" sz="2000" dirty="0">
                    <a:latin typeface="Calibri" panose="020F0502020204030204" pitchFamily="34" charset="0"/>
                    <a:cs typeface="Calibri" panose="020F0502020204030204" pitchFamily="34" charset="0"/>
                  </a:rPr>
                  <a:t>We will show that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of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a</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𝑛</m:t>
                        </m:r>
                      </m:sub>
                      <m:sup>
                        <m:r>
                          <a:rPr lang="en-US" sz="2000" b="0" i="1" smtClean="0">
                            <a:latin typeface="Cambria Math" panose="02040503050406030204" pitchFamily="18" charset="0"/>
                            <a:ea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fail the Miller Rabin test.</a:t>
                </a:r>
              </a:p>
              <a:p>
                <a:pPr>
                  <a:spcBef>
                    <a:spcPts val="200"/>
                  </a:spcBef>
                </a:pPr>
                <a:r>
                  <a:rPr lang="en-US" sz="20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not prime is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𝑡</m:t>
                        </m:r>
                      </m:sup>
                    </m:sSup>
                  </m:oMath>
                </a14:m>
                <a:r>
                  <a:rPr lang="en-US" sz="20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744" t="-906"/>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𝐿</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sSup>
                      <m:sSupPr>
                        <m:ctrlPr>
                          <a:rPr lang="en-US" sz="1800" i="1" dirty="0" smtClean="0">
                            <a:latin typeface="Cambria Math" panose="02040503050406030204" pitchFamily="18" charset="0"/>
                            <a:cs typeface="Calibri" panose="020F0502020204030204" pitchFamily="34" charset="0"/>
                            <a:sym typeface="Symbol" pitchFamily="18" charset="2"/>
                          </a:rPr>
                        </m:ctrlPr>
                      </m:sSupPr>
                      <m:e>
                        <m:sSub>
                          <m:sSubPr>
                            <m:ctrlPr>
                              <a:rPr lang="en-US" sz="1800" i="1" dirty="0" smtClean="0">
                                <a:latin typeface="Cambria Math" panose="02040503050406030204" pitchFamily="18" charset="0"/>
                                <a:cs typeface="Calibri" panose="020F0502020204030204" pitchFamily="34" charset="0"/>
                                <a:sym typeface="Symbol" pitchFamily="18" charset="2"/>
                              </a:rPr>
                            </m:ctrlPr>
                          </m:sSubPr>
                          <m:e>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b="0" i="1" dirty="0" smtClean="0">
                                <a:latin typeface="Cambria Math" panose="02040503050406030204" pitchFamily="18" charset="0"/>
                                <a:cs typeface="Calibri" panose="020F0502020204030204" pitchFamily="34" charset="0"/>
                                <a:sym typeface="Symbol" pitchFamily="18" charset="2"/>
                              </a:rPr>
                              <m:t>𝑛</m:t>
                            </m:r>
                          </m:sub>
                        </m:sSub>
                      </m:e>
                      <m:sup>
                        <m:r>
                          <a:rPr lang="en-US" sz="1800" b="0" i="1" dirty="0" smtClean="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𝑝𝑒</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d>
                      <m:dPr>
                        <m:begChr m:val="{"/>
                        <m:endChr m:val="}"/>
                        <m:ctrlPr>
                          <a:rPr lang="en-US" sz="1800" i="1" dirty="0" smtClean="0">
                            <a:latin typeface="Cambria Math" panose="02040503050406030204" pitchFamily="18" charset="0"/>
                            <a:cs typeface="Calibri" panose="020F0502020204030204" pitchFamily="34" charset="0"/>
                          </a:rPr>
                        </m:ctrlPr>
                      </m:dPr>
                      <m:e>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e>
                        </m:d>
                        <m:r>
                          <a:rPr lang="en-US" sz="1800" i="1" dirty="0">
                            <a:latin typeface="Cambria Math" panose="02040503050406030204" pitchFamily="18" charset="0"/>
                            <a:cs typeface="Calibri" panose="020F0502020204030204" pitchFamily="34" charset="0"/>
                          </a:rPr>
                          <m:t>=1</m:t>
                        </m:r>
                        <m:r>
                          <a:rPr lang="en-US" sz="1800" b="0" i="1" dirty="0" smtClean="0">
                            <a:latin typeface="Cambria Math" panose="02040503050406030204" pitchFamily="18" charset="0"/>
                            <a:cs typeface="Calibri" panose="020F0502020204030204" pitchFamily="34" charset="0"/>
                          </a:rPr>
                          <m:t>,</m:t>
                        </m:r>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=1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e>
                        </m:d>
                      </m:e>
                    </m:d>
                    <m:r>
                      <a:rPr lang="en-US" sz="1800" i="1" dirty="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𝑇h𝑒𝑛</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𝑀</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𝐿</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𝐾</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𝐽</m:t>
                    </m:r>
                    <m:r>
                      <a:rPr lang="en-US" sz="1800" i="1" dirty="0" err="1">
                        <a:latin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i="1" dirty="0">
                        <a:latin typeface="Cambria Math" panose="02040503050406030204" pitchFamily="18" charset="0"/>
                        <a:cs typeface="Calibri" panose="020F0502020204030204" pitchFamily="34" charset="0"/>
                      </a:rPr>
                      <m:t>. </m:t>
                    </m:r>
                    <m:r>
                      <a:rPr lang="en-US" sz="1800" b="0" i="0"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𝝴</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𝑘</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𝑘</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𝑎𝑛𝑑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𝐼𝑓</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we’re done.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so n is not a Carmichael number and thus J is a proper subset of </a:t>
                </a:r>
                <a14:m>
                  <m:oMath xmlns:m="http://schemas.openxmlformats.org/officeDocument/2006/math">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𝐽</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Since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|≧2, |</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But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𝑝𝑒</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e>
                    </m:d>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𝑝</m:t>
                        </m:r>
                      </m:e>
                      <m:sup>
                        <m:r>
                          <a:rPr lang="en-US" sz="1800" b="0" i="1" dirty="0" smtClean="0">
                            <a:latin typeface="Cambria Math" panose="02040503050406030204" pitchFamily="18" charset="0"/>
                            <a:cs typeface="Calibri" panose="020F0502020204030204" pitchFamily="34" charset="0"/>
                          </a:rPr>
                          <m:t>𝑒</m:t>
                        </m:r>
                        <m:r>
                          <a:rPr lang="en-US" sz="1800" b="0" i="1" dirty="0" smtClean="0">
                            <a:latin typeface="Cambria Math" panose="02040503050406030204" pitchFamily="18" charset="0"/>
                            <a:cs typeface="Calibri" panose="020F0502020204030204" pitchFamily="34" charset="0"/>
                          </a:rPr>
                          <m:t>−1</m:t>
                        </m:r>
                      </m:sup>
                    </m:sSup>
                  </m:oMath>
                </a14:m>
                <a:r>
                  <a:rPr lang="en-US" sz="1800" dirty="0">
                    <a:latin typeface="Calibri" panose="020F0502020204030204" pitchFamily="34" charset="0"/>
                    <a:cs typeface="Calibri" panose="020F0502020204030204" pitchFamily="34" charset="0"/>
                  </a:rPr>
                  <a:t>  and J has a cyclic group of order</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 cyclic subgroups of </a:t>
                </a:r>
                <a14:m>
                  <m:oMath xmlns:m="http://schemas.openxmlformats.org/officeDocument/2006/math">
                    <m:r>
                      <a:rPr lang="en-US" sz="1800" i="1" dirty="0" smtClean="0">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m:t>
                    </m:r>
                    <m:r>
                      <a:rPr lang="en-US" sz="1800" i="1" baseline="30000" dirty="0" err="1">
                        <a:latin typeface="Cambria Math" panose="02040503050406030204" pitchFamily="18" charset="0"/>
                        <a:cs typeface="Calibri" panose="020F0502020204030204" pitchFamily="34" charset="0"/>
                      </a:rPr>
                      <m:t>𝑒</m:t>
                    </m:r>
                    <m:r>
                      <a:rPr lang="en-US" sz="1800" i="1" dirty="0" err="1">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have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 </m:t>
                    </m:r>
                  </m:oMath>
                </a14:m>
                <a:r>
                  <a:rPr lang="en-US" sz="1800" dirty="0">
                    <a:latin typeface="Calibri" panose="020F0502020204030204" pitchFamily="34" charset="0"/>
                    <a:cs typeface="Calibri" panose="020F0502020204030204" pitchFamily="34" charset="0"/>
                  </a:rPr>
                  <a:t>unless</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 </m:t>
                    </m:r>
                  </m:oMath>
                </a14:m>
                <a:r>
                  <a:rPr lang="en-US" sz="1800" dirty="0">
                    <a:latin typeface="Calibri" panose="020F0502020204030204" pitchFamily="34" charset="0"/>
                    <a:cs typeface="Calibri" panose="020F0502020204030204" pitchFamily="34" charset="0"/>
                  </a:rPr>
                  <a:t>and we can verify the theorem holds for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m:t>
                    </m:r>
                  </m:oMath>
                </a14:m>
                <a:r>
                  <a:rPr lang="en-US" sz="18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752600"/>
                <a:ext cx="8229600" cy="43434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prime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does not divide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for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Deterministic tests are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0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000" dirty="0" err="1">
                    <a:latin typeface="Calibri" panose="020F0502020204030204" pitchFamily="34" charset="0"/>
                    <a:cs typeface="Calibri" panose="020F0502020204030204" pitchFamily="34" charset="0"/>
                  </a:rPr>
                  <a:t>Solovay</a:t>
                </a:r>
                <a:r>
                  <a:rPr lang="en-US" sz="2000" dirty="0">
                    <a:latin typeface="Calibri" panose="020F0502020204030204" pitchFamily="34" charset="0"/>
                    <a:cs typeface="Calibri" panose="020F0502020204030204" pitchFamily="34" charset="0"/>
                  </a:rPr>
                  <a:t>-Strassen</a:t>
                </a:r>
              </a:p>
              <a:p>
                <a:pPr lvl="1">
                  <a:spcBef>
                    <a:spcPts val="200"/>
                  </a:spcBef>
                </a:pPr>
                <a:r>
                  <a:rPr lang="en-US" sz="2000" dirty="0">
                    <a:latin typeface="Calibri" panose="020F0502020204030204" pitchFamily="34" charset="0"/>
                    <a:cs typeface="Calibri" panose="020F0502020204030204" pitchFamily="34" charset="0"/>
                  </a:rPr>
                  <a:t>Miller-Rabin works fine</a:t>
                </a:r>
              </a:p>
              <a:p>
                <a:pPr lvl="1">
                  <a:spcBef>
                    <a:spcPts val="200"/>
                  </a:spcBef>
                </a:pPr>
                <a:r>
                  <a:rPr lang="en-US" sz="20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m:rPr>
                        <m:sty m:val="p"/>
                      </m:rPr>
                      <a:rPr lang="en-US" sz="2000" i="1" dirty="0" smtClean="0">
                        <a:latin typeface="Cambria Math" panose="02040503050406030204" pitchFamily="18" charset="0"/>
                        <a:cs typeface="Calibri" panose="020F0502020204030204" pitchFamily="34" charset="0"/>
                      </a:rPr>
                      <m:t>ln</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752600"/>
                <a:ext cx="8229600" cy="4343400"/>
              </a:xfrm>
              <a:blipFill>
                <a:blip r:embed="rId2"/>
                <a:stretch>
                  <a:fillRect l="-1235" t="-1749"/>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mc:AlternateContent xmlns:mc="http://schemas.openxmlformats.org/markup-compatibility/2006" xmlns:a14="http://schemas.microsoft.com/office/drawing/2010/main">
        <mc:Choice Requires="a14">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 2</m:t>
                    </m:r>
                    <m:r>
                      <a:rPr lang="en-US" sz="2000" i="1" baseline="30000"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mc:Choice>
        <mc:Fallback xmlns="">
          <p:sp>
            <p:nvSpPr>
              <p:cNvPr id="62469" name="Rectangle 3"/>
              <p:cNvSpPr>
                <a:spLocks noGrp="1" noRot="1" noChangeAspect="1" noMove="1" noResize="1" noEditPoints="1" noAdjustHandles="1" noChangeArrowheads="1" noChangeShapeType="1" noTextEdit="1"/>
              </p:cNvSpPr>
              <p:nvPr>
                <p:ph type="body" idx="1"/>
              </p:nvPr>
            </p:nvSpPr>
            <p:spPr>
              <a:xfrm>
                <a:off x="266700" y="1447800"/>
                <a:ext cx="8610600" cy="4495800"/>
              </a:xfrm>
              <a:blipFill>
                <a:blip r:embed="rId2"/>
                <a:stretch>
                  <a:fillRect l="-885" t="-2254" b="-4225"/>
                </a:stretch>
              </a:blipFill>
            </p:spPr>
            <p:txBody>
              <a:bodyPr/>
              <a:lstStyle/>
              <a:p>
                <a:r>
                  <a:rPr lang="en-US">
                    <a:noFill/>
                  </a:rPr>
                  <a:t> </a:t>
                </a:r>
              </a:p>
            </p:txBody>
          </p:sp>
        </mc:Fallback>
      </mc:AlternateContent>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229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−1=560=24∙5∙7</m:t>
                    </m:r>
                  </m:oMath>
                </a14:m>
                <a:r>
                  <a:rPr lang="en-US" sz="2000" dirty="0">
                    <a:latin typeface="Calibri" panose="020F0502020204030204" pitchFamily="34" charset="0"/>
                    <a:cs typeface="Calibri" panose="020F0502020204030204" pitchFamily="34" charset="0"/>
                  </a:rPr>
                  <a:t>.  Pick a=2.</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35</a:t>
                </a:r>
                <a:r>
                  <a:rPr lang="en-US" sz="2000" dirty="0">
                    <a:latin typeface="Calibri" panose="020F0502020204030204" pitchFamily="34" charset="0"/>
                    <a:cs typeface="Calibri" panose="020F0502020204030204" pitchFamily="34" charset="0"/>
                  </a:rPr>
                  <a:t>= 263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166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67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561</m:t>
                    </m:r>
                  </m:oMath>
                </a14:m>
                <a:r>
                  <a:rPr lang="en-US" sz="2400" dirty="0">
                    <a:latin typeface="Calibri" panose="020F0502020204030204" pitchFamily="34" charset="0"/>
                    <a:cs typeface="Calibri" panose="020F0502020204030204" pitchFamily="34" charset="0"/>
                  </a:rPr>
                  <a:t> is composite.  In fact,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561)=33</m:t>
                    </m:r>
                  </m:oMath>
                </a14:m>
                <a:r>
                  <a:rPr lang="en-US" sz="2400" dirty="0">
                    <a:latin typeface="Calibri" panose="020F0502020204030204" pitchFamily="34" charset="0"/>
                    <a:cs typeface="Calibri" panose="020F0502020204030204" pitchFamily="34" charset="0"/>
                  </a:rPr>
                  <a:t>.</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229600" cy="3581400"/>
              </a:xfrm>
              <a:blipFill>
                <a:blip r:embed="rId3"/>
                <a:stretch>
                  <a:fillRect l="-1235"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713509" y="304800"/>
            <a:ext cx="7772400" cy="838200"/>
          </a:xfrm>
        </p:spPr>
        <p:txBody>
          <a:bodyPr/>
          <a:lstStyle/>
          <a:p>
            <a:r>
              <a:rPr lang="en-US" sz="3600" dirty="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381000" y="2209800"/>
                <a:ext cx="8382000" cy="35052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381000" y="2209800"/>
                <a:ext cx="8382000" cy="3505200"/>
              </a:xfrm>
              <a:blipFill>
                <a:blip r:embed="rId2"/>
                <a:stretch>
                  <a:fillRect l="-1210" t="-1805"/>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mc:AlternateContent xmlns:mc="http://schemas.openxmlformats.org/markup-compatibility/2006" xmlns:a14="http://schemas.microsoft.com/office/drawing/2010/main">
        <mc:Choice Requires="a14">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r>
                      <a:rPr lang="en-US" sz="2400" i="1" dirty="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𝑑𝑒</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mc:Choice>
        <mc:Fallback xmlns="">
          <p:sp>
            <p:nvSpPr>
              <p:cNvPr id="56325" name="Rectangle 3"/>
              <p:cNvSpPr>
                <a:spLocks noGrp="1" noRot="1" noChangeAspect="1" noMove="1" noResize="1" noEditPoints="1" noAdjustHandles="1" noChangeArrowheads="1" noChangeShapeType="1" noTextEdit="1"/>
              </p:cNvSpPr>
              <p:nvPr>
                <p:ph type="body" idx="1"/>
              </p:nvPr>
            </p:nvSpPr>
            <p:spPr>
              <a:xfrm>
                <a:off x="838200" y="2209800"/>
                <a:ext cx="7620000" cy="2971800"/>
              </a:xfrm>
              <a:blipFill>
                <a:blip r:embed="rId2"/>
                <a:stretch>
                  <a:fillRect l="-1331" t="-2128" r="-499"/>
                </a:stretch>
              </a:blipFill>
            </p:spPr>
            <p:txBody>
              <a:bodyPr/>
              <a:lstStyle/>
              <a:p>
                <a:r>
                  <a:rPr 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mc:AlternateContent xmlns:mc="http://schemas.openxmlformats.org/markup-compatibility/2006" xmlns:a14="http://schemas.microsoft.com/office/drawing/2010/main">
        <mc:Choice Requires="a14">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is a “strong prime” if</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𝑠</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oMath>
                </a14:m>
                <a:r>
                  <a:rPr lang="en-US" sz="2000" dirty="0">
                    <a:latin typeface="Calibri" panose="020F0502020204030204" pitchFamily="34" charset="0"/>
                    <a:cs typeface="Calibri" panose="020F0502020204030204" pitchFamily="34" charset="0"/>
                  </a:rPr>
                  <a: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=1=(</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should be “small”</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should not be near the ratio of two small integers</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mc:Choice>
        <mc:Fallback xmlns="">
          <p:sp>
            <p:nvSpPr>
              <p:cNvPr id="66565" name="Rectangle 3"/>
              <p:cNvSpPr>
                <a:spLocks noGrp="1" noRot="1" noChangeAspect="1" noMove="1" noResize="1" noEditPoints="1" noAdjustHandles="1" noChangeArrowheads="1" noChangeShapeType="1" noTextEdit="1"/>
              </p:cNvSpPr>
              <p:nvPr>
                <p:ph type="body" idx="1"/>
              </p:nvPr>
            </p:nvSpPr>
            <p:spPr>
              <a:xfrm>
                <a:off x="495300" y="1465613"/>
                <a:ext cx="8153400" cy="5029200"/>
              </a:xfrm>
              <a:blipFill>
                <a:blip r:embed="rId2"/>
                <a:stretch>
                  <a:fillRect l="-621" t="-1511"/>
                </a:stretch>
              </a:blipFill>
            </p:spPr>
            <p:txBody>
              <a:bodyPr/>
              <a:lstStyle/>
              <a:p>
                <a:r>
                  <a:rPr lang="en-US">
                    <a:noFill/>
                  </a:rPr>
                  <a:t> </a:t>
                </a:r>
              </a:p>
            </p:txBody>
          </p:sp>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2(</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𝑠</m:t>
                        </m:r>
                      </m:e>
                      <m:sup>
                        <m:r>
                          <a:rPr lang="en-US" sz="2000" b="0" i="1" dirty="0" smtClean="0">
                            <a:latin typeface="Cambria Math" panose="02040503050406030204" pitchFamily="18" charset="0"/>
                            <a:cs typeface="Calibri" panose="020F0502020204030204" pitchFamily="34" charset="0"/>
                          </a:rPr>
                          <m:t>𝑟</m:t>
                        </m:r>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r="-1142"/>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&lt;2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&lt;1/3</m:t>
                    </m:r>
                    <m:r>
                      <a:rPr lang="en-US" sz="2000" i="1" dirty="0">
                        <a:latin typeface="Cambria Math" panose="02040503050406030204" pitchFamily="18" charset="0"/>
                        <a:cs typeface="Calibri" panose="020F0502020204030204" pitchFamily="34" charset="0"/>
                      </a:rPr>
                      <m:t>𝑛</m:t>
                    </m:r>
                    <m:r>
                      <a:rPr lang="en-US" sz="2000" i="1" baseline="30000" dirty="0">
                        <a:latin typeface="Cambria Math" panose="02040503050406030204" pitchFamily="18" charset="0"/>
                        <a:cs typeface="Calibri" panose="020F0502020204030204" pitchFamily="34" charset="0"/>
                      </a:rPr>
                      <m:t>1/4</m:t>
                    </m:r>
                  </m:oMath>
                </a14:m>
                <a:r>
                  <a:rPr lang="en-US" sz="2000" dirty="0">
                    <a:latin typeface="Calibri" panose="020F0502020204030204" pitchFamily="34" charset="0"/>
                    <a:cs typeface="Calibri" panose="020F0502020204030204" pitchFamily="34" charset="0"/>
                  </a:rPr>
                  <a:t>, given </a:t>
                </a:r>
                <a14:m>
                  <m:oMath xmlns:m="http://schemas.openxmlformats.org/officeDocument/2006/math">
                    <m:r>
                      <a:rPr lang="en-US" sz="2000" i="1" dirty="0" smtClean="0">
                        <a:latin typeface="Cambria Math" panose="02040503050406030204" pitchFamily="18" charset="0"/>
                        <a:cs typeface="Calibri" panose="020F0502020204030204" pitchFamily="34" charset="0"/>
                      </a:rPr>
                      <m:t>&lt;</m:t>
                    </m:r>
                    <m:r>
                      <a:rPr lang="en-US" sz="2000" i="1" dirty="0" err="1">
                        <a:latin typeface="Cambria Math" panose="02040503050406030204" pitchFamily="18" charset="0"/>
                        <a:cs typeface="Calibri" panose="020F0502020204030204" pitchFamily="34" charset="0"/>
                      </a:rPr>
                      <m:t>𝑁</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&gt;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905000"/>
            <a:ext cx="8229600" cy="3657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smtClean="0">
                        <a:latin typeface="Cambria Math" panose="02040503050406030204" pitchFamily="18" charset="0"/>
                        <a:cs typeface="Calibri" panose="020F0502020204030204" pitchFamily="34" charset="0"/>
                        <a:sym typeface="Symbol" pitchFamily="18" charset="2"/>
                      </a:rPr>
                      <m:t>𝑝</m:t>
                    </m:r>
                    <m:r>
                      <a:rPr lang="en-US" sz="2000" i="1" dirty="0" smtClean="0">
                        <a:latin typeface="Cambria Math" panose="02040503050406030204" pitchFamily="18" charset="0"/>
                        <a:cs typeface="Calibri" panose="020F0502020204030204" pitchFamily="34" charset="0"/>
                        <a:sym typeface="Symbol" pitchFamily="18" charset="2"/>
                      </a:rPr>
                      <m:t>&lt;2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𝑝𝑞</m:t>
                    </m:r>
                    <m:r>
                      <a:rPr lang="en-US" sz="2000" i="1" dirty="0">
                        <a:latin typeface="Cambria Math" panose="02040503050406030204" pitchFamily="18" charset="0"/>
                        <a:cs typeface="Calibri" panose="020F0502020204030204" pitchFamily="34" charset="0"/>
                        <a:sym typeface="Symbol" pitchFamily="18" charset="2"/>
                      </a:rPr>
                      <m:t>, 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&lt;1/3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𝑛</m:t>
                        </m:r>
                      </m:e>
                      <m:sup>
                        <m:r>
                          <a:rPr lang="en-US" sz="2000" b="0" i="1" dirty="0" smtClean="0">
                            <a:latin typeface="Cambria Math" panose="02040503050406030204" pitchFamily="18" charset="0"/>
                            <a:cs typeface="Calibri" panose="020F0502020204030204" pitchFamily="34" charset="0"/>
                          </a:rPr>
                          <m:t>1/4</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oMath>
                </a14:m>
                <a:r>
                  <a:rPr lang="en-US" sz="2000" dirty="0">
                    <a:latin typeface="Calibri" panose="020F0502020204030204" pitchFamily="34" charset="0"/>
                    <a:cs typeface="Calibri" panose="020F0502020204030204" pitchFamily="34" charset="0"/>
                  </a:rPr>
                  <a:t>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006"/>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mc:AlternateContent xmlns:mc="http://schemas.openxmlformats.org/markup-compatibility/2006" xmlns:a14="http://schemas.microsoft.com/office/drawing/2010/main">
        <mc:Choice Requires="a14">
          <p:sp>
            <p:nvSpPr>
              <p:cNvPr id="257027" name="Rectangle 3"/>
              <p:cNvSpPr>
                <a:spLocks noGrp="1" noChangeArrowheads="1"/>
              </p:cNvSpPr>
              <p:nvPr>
                <p:ph type="body" idx="1"/>
              </p:nvPr>
            </p:nvSpPr>
            <p:spPr>
              <a:xfrm>
                <a:off x="491836" y="1981200"/>
                <a:ext cx="8375255" cy="3352800"/>
              </a:xfrm>
            </p:spPr>
            <p:txBody>
              <a:bodyPr/>
              <a:lstStyle/>
              <a:p>
                <a:r>
                  <a:rPr lang="en-US" sz="2000" dirty="0">
                    <a:latin typeface="Calibri" panose="020F0502020204030204" pitchFamily="34" charset="0"/>
                    <a:cs typeface="Calibri" panose="020F0502020204030204" pitchFamily="34" charset="0"/>
                  </a:rPr>
                  <a:t>Suppose bits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𝑑𝑘</m:t>
                    </m:r>
                    <m:r>
                      <a:rPr lang="en-US" sz="2000" i="1" baseline="-25000" dirty="0">
                        <a:latin typeface="Cambria Math" panose="02040503050406030204" pitchFamily="18" charset="0"/>
                        <a:cs typeface="Calibri" panose="020F0502020204030204" pitchFamily="34" charset="0"/>
                        <a:sym typeface="Symbol" pitchFamily="18" charset="2"/>
                      </a:rPr>
                      <m:t></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are known</a:t>
                </a:r>
              </a:p>
              <a:p>
                <a:r>
                  <a:rPr lang="en-US" sz="2000" dirty="0">
                    <a:latin typeface="Calibri" panose="020F0502020204030204" pitchFamily="34" charset="0"/>
                    <a:cs typeface="Calibri" panose="020F0502020204030204" pitchFamily="34" charset="0"/>
                  </a:rPr>
                  <a:t>We want to determine bit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Randomly select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oMath>
                </a14:m>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=0,1,…,</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1, obtain timings </a:t>
                </a:r>
                <a14:m>
                  <m:oMath xmlns:m="http://schemas.openxmlformats.org/officeDocument/2006/math">
                    <m:r>
                      <a:rPr lang="en-US" sz="2000" i="1" dirty="0" smtClean="0">
                        <a:latin typeface="Cambria Math" panose="02040503050406030204" pitchFamily="18" charset="0"/>
                        <a:cs typeface="Calibri" panose="020F0502020204030204" pitchFamily="34" charset="0"/>
                      </a:rPr>
                      <m:t>𝑇</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baseline="30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𝑁</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each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emulate steps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=1,2,…,k-1 of repeated squaring</a:t>
                </a:r>
              </a:p>
              <a:p>
                <a:r>
                  <a:rPr lang="en-US" sz="2000" dirty="0">
                    <a:latin typeface="Calibri" panose="020F0502020204030204" pitchFamily="34" charset="0"/>
                    <a:cs typeface="Calibri" panose="020F0502020204030204" pitchFamily="34" charset="0"/>
                  </a:rPr>
                  <a:t>At step k, emulate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0 and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1</a:t>
                </a:r>
              </a:p>
              <a:p>
                <a:r>
                  <a:rPr lang="en-US" sz="2000" i="1" dirty="0">
                    <a:latin typeface="Calibri" panose="020F0502020204030204" pitchFamily="34" charset="0"/>
                    <a:cs typeface="Calibri" panose="020F0502020204030204" pitchFamily="34" charset="0"/>
                  </a:rPr>
                  <a:t>Variance</a:t>
                </a:r>
                <a:r>
                  <a:rPr lang="en-US" sz="2000" dirty="0">
                    <a:latin typeface="Calibri" panose="020F0502020204030204" pitchFamily="34" charset="0"/>
                    <a:cs typeface="Calibri" panose="020F0502020204030204" pitchFamily="34" charset="0"/>
                  </a:rPr>
                  <a:t> of timing difference will be smaller for correct choice of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p:txBody>
          </p:sp>
        </mc:Choice>
        <mc:Fallback xmlns="">
          <p:sp>
            <p:nvSpPr>
              <p:cNvPr id="257027" name="Rectangle 3"/>
              <p:cNvSpPr>
                <a:spLocks noGrp="1" noRot="1" noChangeAspect="1" noMove="1" noResize="1" noEditPoints="1" noAdjustHandles="1" noChangeArrowheads="1" noChangeShapeType="1" noTextEdit="1"/>
              </p:cNvSpPr>
              <p:nvPr>
                <p:ph type="body" idx="1"/>
              </p:nvPr>
            </p:nvSpPr>
            <p:spPr>
              <a:xfrm>
                <a:off x="491836" y="1981200"/>
                <a:ext cx="8375255" cy="3352800"/>
              </a:xfrm>
              <a:blipFill>
                <a:blip r:embed="rId2"/>
                <a:stretch>
                  <a:fillRect l="-756" t="-1132"/>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mc:AlternateContent xmlns:mc="http://schemas.openxmlformats.org/markup-compatibility/2006" xmlns:a14="http://schemas.microsoft.com/office/drawing/2010/main">
        <mc:Choice Requires="a14">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Decrypt Y then multiply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𝑟𝐶</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𝐶𝑑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mc:Choice>
        <mc:Fallback xmlns="">
          <p:sp>
            <p:nvSpPr>
              <p:cNvPr id="226307" name="Rectangle 3"/>
              <p:cNvSpPr>
                <a:spLocks noGrp="1" noRot="1" noChangeAspect="1" noMove="1" noResize="1" noEditPoints="1" noAdjustHandles="1" noChangeArrowheads="1" noChangeShapeType="1" noTextEdit="1"/>
              </p:cNvSpPr>
              <p:nvPr>
                <p:ph type="body" idx="1"/>
              </p:nvPr>
            </p:nvSpPr>
            <p:spPr>
              <a:xfrm>
                <a:off x="685800" y="1905000"/>
                <a:ext cx="7696200" cy="3124200"/>
              </a:xfrm>
              <a:blipFill>
                <a:blip r:embed="rId2"/>
                <a:stretch>
                  <a:fillRect l="-1320" t="-243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m:rPr>
                        <m:sty m:val="p"/>
                      </m:rPr>
                      <a:rPr lang="en-US" sz="2400" i="1" dirty="0">
                        <a:latin typeface="Cambria Math" panose="02040503050406030204" pitchFamily="18" charset="0"/>
                        <a:cs typeface="Calibri" panose="020F0502020204030204" pitchFamily="34" charset="0"/>
                      </a:rPr>
                      <m:t>ln</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is number of primes up to</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r>
                      <a:rPr lang="en-US" sz="240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“split” the factors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r="-46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𝑞</m:t>
                    </m:r>
                    <m:r>
                      <a:rPr lang="en-US" sz="2000" i="1" baseline="30000" dirty="0" err="1">
                        <a:latin typeface="Cambria Math" panose="02040503050406030204" pitchFamily="18" charset="0"/>
                        <a:cs typeface="Calibri" panose="020F0502020204030204" pitchFamily="34" charset="0"/>
                      </a:rPr>
                      <m:t>𝑒</m:t>
                    </m:r>
                  </m:oMath>
                </a14:m>
                <a:r>
                  <a:rPr lang="en-US" sz="2000" dirty="0">
                    <a:latin typeface="Calibri" panose="020F0502020204030204" pitchFamily="34" charset="0"/>
                    <a:cs typeface="Calibri" panose="020F0502020204030204" pitchFamily="34" charset="0"/>
                  </a:rPr>
                  <a:t>, largest power of q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thus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 y="2141908"/>
                <a:ext cx="6602404"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652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 y="2141908"/>
                <a:ext cx="6602404" cy="3801692"/>
              </a:xfrm>
              <a:blipFill>
                <a:blip r:embed="rId3"/>
                <a:stretch>
                  <a:fillRect l="-1152" t="-1661" r="-115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30927"/>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7429</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Pick a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small primes.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={−1,2,3,5,7</m:t>
                    </m:r>
                  </m:oMath>
                </a14:m>
                <a:r>
                  <a:rPr lang="en-US" sz="2000" dirty="0">
                    <a:latin typeface="Calibri" panose="020F0502020204030204" pitchFamily="34" charset="0"/>
                    <a:cs typeface="Calibri" panose="020F0502020204030204" pitchFamily="34" charset="0"/>
                  </a:rPr>
                  <a:t>}.  A number is “B-smooth” if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+86)</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small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−3</m:t>
                        </m:r>
                      </m:e>
                    </m:d>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=6889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1</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87</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40=</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2</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88</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=3</m:t>
                    </m:r>
                    <m:r>
                      <a:rPr lang="en-US" sz="2000" b="0" i="1" dirty="0" smtClean="0">
                        <a:latin typeface="Cambria Math" panose="02040503050406030204" pitchFamily="18" charset="0"/>
                        <a:cs typeface="Calibri" panose="020F0502020204030204" pitchFamily="34" charset="0"/>
                      </a:rPr>
                      <m:t>15=</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87</m:t>
                    </m:r>
                    <m:r>
                      <a:rPr lang="en-US" sz="2000" b="0" i="1" smtClean="0">
                        <a:latin typeface="Cambria Math" panose="02040503050406030204" pitchFamily="18" charset="0"/>
                        <a:ea typeface="Cambria Math" panose="02040503050406030204" pitchFamily="18" charset="0"/>
                        <a:cs typeface="Calibri" panose="020F0502020204030204" pitchFamily="34" charset="0"/>
                      </a:rPr>
                      <m:t>∙88−</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7429,17</m:t>
                        </m:r>
                      </m:e>
                    </m:d>
                    <m:r>
                      <a:rPr lang="en-US" sz="2000" b="0" i="1" smtClean="0">
                        <a:latin typeface="Cambria Math" panose="02040503050406030204" pitchFamily="18" charset="0"/>
                        <a:cs typeface="Calibri" panose="020F0502020204030204" pitchFamily="34" charset="0"/>
                      </a:rPr>
                      <m:t>=17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endParaRPr lang="en-US" sz="2000" dirty="0">
                  <a:latin typeface="Calibri" panose="020F0502020204030204" pitchFamily="34" charset="0"/>
                  <a:cs typeface="Calibri" panose="020F0502020204030204" pitchFamily="34" charset="0"/>
                </a:endParaRP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30927"/>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ℬ</m:t>
                    </m:r>
                    <m:r>
                      <a:rPr lang="en-US" sz="2000" b="0" i="1" smtClean="0">
                        <a:latin typeface="Cambria Math" panose="02040503050406030204" pitchFamily="18" charset="0"/>
                        <a:cs typeface="Calibri" panose="020F0502020204030204" pitchFamily="34" charset="0"/>
                      </a:rPr>
                      <m:t>=</m:t>
                    </m:r>
                    <m:d>
                      <m:dPr>
                        <m:begChr m:val="{"/>
                        <m:endChr m:val="}"/>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𝐵</m:t>
                        </m:r>
                      </m:e>
                    </m:d>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r>
                  <a:rPr lang="en-US" sz="20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ℬ</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k.  These are the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smooth primes.</a:t>
                </a:r>
              </a:p>
              <a:p>
                <a:pPr>
                  <a:spcBef>
                    <a:spcPts val="200"/>
                  </a:spcBef>
                </a:pPr>
                <a:r>
                  <a:rPr lang="en-US" sz="1800" dirty="0">
                    <a:latin typeface="Calibri" panose="020F0502020204030204" pitchFamily="34" charset="0"/>
                    <a:cs typeface="Calibri" panose="020F0502020204030204" pitchFamily="34" charset="0"/>
                  </a:rPr>
                  <a:t>If we have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&gt;</m:t>
                    </m:r>
                    <m:r>
                      <a:rPr lang="en-US" sz="1800" i="1" dirty="0" smtClean="0">
                        <a:latin typeface="Cambria Math" panose="02040503050406030204" pitchFamily="18" charset="0"/>
                        <a:cs typeface="Calibri" panose="020F0502020204030204" pitchFamily="34" charset="0"/>
                      </a:rPr>
                      <m:t>𝑘</m:t>
                    </m:r>
                  </m:oMath>
                </a14:m>
                <a:r>
                  <a:rPr lang="en-US" sz="18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Previous example</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(0),</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sym typeface="Wingdings"/>
                      </a:rPr>
                      <m:t> 0, 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oMath>
                </a14:m>
                <a:endParaRPr lang="en-US" sz="2000" baseline="-25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(0),</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(2),</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sym typeface="Wingdings"/>
                      </a:rPr>
                      <m:t> 0, 0,</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Solutions are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(0,0), (1,1).</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892" t="-77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866900"/>
                <a:ext cx="8610600" cy="4152900"/>
              </a:xfrm>
            </p:spPr>
            <p:txBody>
              <a:bodyPr/>
              <a:lstStyle/>
              <a:p>
                <a:pPr>
                  <a:spcBef>
                    <a:spcPts val="200"/>
                  </a:spcBef>
                </a:pPr>
                <a:r>
                  <a:rPr lang="en-US" sz="20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0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0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Pick the factor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0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0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866900"/>
                <a:ext cx="8610600" cy="4152900"/>
              </a:xfrm>
              <a:blipFill>
                <a:blip r:embed="rId2"/>
                <a:stretch>
                  <a:fillRect l="-885" t="-608" r="-1180"/>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every factor in interval is some multiple 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5725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𝑄</m:t>
                    </m:r>
                  </m:oMath>
                </a14:m>
                <a:r>
                  <a:rPr lang="en-US" sz="2000" dirty="0">
                    <a:latin typeface="Calibri" panose="020F0502020204030204" pitchFamily="34" charset="0"/>
                    <a:cs typeface="Calibri" panose="020F0502020204030204" pitchFamily="34" charset="0"/>
                  </a:rPr>
                  <a:t> is the identity </a:t>
                </a:r>
                <a14:m>
                  <m:oMath xmlns:m="http://schemas.openxmlformats.org/officeDocument/2006/math">
                    <m:r>
                      <a:rPr lang="en-US" sz="2000" i="1" dirty="0" smtClean="0">
                        <a:latin typeface="Cambria Math" panose="02040503050406030204" pitchFamily="18" charset="0"/>
                        <a:cs typeface="Calibri" panose="020F0502020204030204" pitchFamily="34" charset="0"/>
                      </a:rPr>
                      <m:t>(0:1:0)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third coordinate,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𝑧</m:t>
                    </m:r>
                  </m:oMath>
                </a14:m>
                <a:r>
                  <a:rPr lang="en-US" sz="2000" dirty="0">
                    <a:latin typeface="Calibri" panose="020F0502020204030204" pitchFamily="34" charset="0"/>
                    <a:cs typeface="Calibri" panose="020F0502020204030204" pitchFamily="34" charset="0"/>
                  </a:rPr>
                  <a:t>, is </a:t>
                </a:r>
                <a14:m>
                  <m:oMath xmlns:m="http://schemas.openxmlformats.org/officeDocument/2006/math">
                    <m:r>
                      <a:rPr lang="en-US" sz="2000" i="1" dirty="0" smtClean="0">
                        <a:latin typeface="Cambria Math" panose="02040503050406030204" pitchFamily="18" charset="0"/>
                        <a:cs typeface="Calibri" panose="020F0502020204030204" pitchFamily="34" charset="0"/>
                      </a:rPr>
                      <m:t>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Now check to see if the difference of two points (for different k) have last coordinates: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572500" cy="4800600"/>
              </a:xfrm>
              <a:blipFill>
                <a:blip r:embed="rId2"/>
                <a:stretch>
                  <a:fillRect l="-591" t="-1587" r="-886" b="-2381"/>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mc:AlternateContent xmlns:mc="http://schemas.openxmlformats.org/markup-compatibility/2006" xmlns:a14="http://schemas.microsoft.com/office/drawing/2010/main">
        <mc:Choice Requires="a14">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𝑝𝑖</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𝑐𝑖</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𝑖</m:t>
                    </m:r>
                    <m:r>
                      <a:rPr lang="en-US" sz="2400" i="1" dirty="0">
                        <a:latin typeface="Cambria Math" panose="02040503050406030204" pitchFamily="18" charset="0"/>
                        <a:cs typeface="Calibri" panose="020F0502020204030204" pitchFamily="34" charset="0"/>
                      </a:rPr>
                      <m:t>= 1, 2,…,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one can produce product pairs like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mc:Choice>
        <mc:Fallback xmlns="">
          <p:sp>
            <p:nvSpPr>
              <p:cNvPr id="76805" name="Rectangle 3"/>
              <p:cNvSpPr>
                <a:spLocks noGrp="1" noRot="1" noChangeAspect="1" noMove="1" noResize="1" noEditPoints="1" noAdjustHandles="1" noChangeArrowheads="1" noChangeShapeType="1" noTextEdit="1"/>
              </p:cNvSpPr>
              <p:nvPr>
                <p:ph type="body" idx="1"/>
              </p:nvPr>
            </p:nvSpPr>
            <p:spPr>
              <a:xfrm>
                <a:off x="685800" y="2133600"/>
                <a:ext cx="7772400" cy="4114800"/>
              </a:xfrm>
              <a:blipFill>
                <a:blip r:embed="rId2"/>
                <a:stretch>
                  <a:fillRect l="-1305" t="-1538" r="-1142"/>
                </a:stretch>
              </a:blipFill>
            </p:spPr>
            <p:txBody>
              <a:bodyPr/>
              <a:lstStyle/>
              <a:p>
                <a:r>
                  <a:rPr lang="en-US">
                    <a:noFill/>
                  </a:rPr>
                  <a:t> </a:t>
                </a:r>
              </a:p>
            </p:txBody>
          </p:sp>
        </mc:Fallback>
      </mc:AlternateContent>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mc:AlternateContent xmlns:mc="http://schemas.openxmlformats.org/markup-compatibility/2006" xmlns:a14="http://schemas.microsoft.com/office/drawing/2010/main">
        <mc:Choice Requires="a14">
          <p:sp>
            <p:nvSpPr>
              <p:cNvPr id="89092" name="Rectangle 2"/>
              <p:cNvSpPr>
                <a:spLocks noGrp="1" noChangeArrowheads="1"/>
              </p:cNvSpPr>
              <p:nvPr>
                <p:ph type="title"/>
              </p:nvPr>
            </p:nvSpPr>
            <p:spPr>
              <a:xfrm>
                <a:off x="228600" y="304800"/>
                <a:ext cx="8686800" cy="685800"/>
              </a:xfrm>
            </p:spPr>
            <p:txBody>
              <a:bodyPr/>
              <a:lstStyle/>
              <a:p>
                <a:r>
                  <a:rPr lang="en-US" sz="3600" dirty="0"/>
                  <a:t>Square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r>
                  <a:rPr lang="en-US" sz="3600" dirty="0"/>
                  <a:t>  -- general comments</a:t>
                </a:r>
              </a:p>
            </p:txBody>
          </p:sp>
        </mc:Choice>
        <mc:Fallback xmlns="">
          <p:sp>
            <p:nvSpPr>
              <p:cNvPr id="89092" name="Rectangle 2"/>
              <p:cNvSpPr>
                <a:spLocks noGrp="1" noRot="1" noChangeAspect="1" noMove="1" noResize="1" noEditPoints="1" noAdjustHandles="1" noChangeArrowheads="1" noChangeShapeType="1" noTextEdit="1"/>
              </p:cNvSpPr>
              <p:nvPr>
                <p:ph type="title"/>
              </p:nvPr>
            </p:nvSpPr>
            <p:spPr>
              <a:xfrm>
                <a:off x="228600" y="304800"/>
                <a:ext cx="8686800" cy="685800"/>
              </a:xfrm>
              <a:blipFill>
                <a:blip r:embed="rId2"/>
                <a:stretch>
                  <a:fillRect l="-1898" t="-10909" r="-1752"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𝑔</m:t>
                        </m:r>
                      </m:e>
                      <m:sup>
                        <m:f>
                          <m:fPr>
                            <m:type m:val="skw"/>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𝑛</m:t>
                            </m:r>
                          </m:num>
                          <m:den>
                            <m:r>
                              <a:rPr lang="en-US" sz="2000" b="0" i="1" dirty="0" smtClean="0">
                                <a:latin typeface="Cambria Math" panose="02040503050406030204" pitchFamily="18" charset="0"/>
                                <a:cs typeface="Calibri" panose="020F0502020204030204" pitchFamily="34" charset="0"/>
                              </a:rPr>
                              <m:t>2</m:t>
                            </m:r>
                          </m:den>
                        </m:f>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0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3"/>
                <a:stretch>
                  <a:fillRect l="-960" t="-860" r="-160"/>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228600" y="1537855"/>
                <a:ext cx="85725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At this </a:t>
                </a:r>
                <a:r>
                  <a:rPr lang="en-US" sz="1800" dirty="0" err="1">
                    <a:latin typeface="Calibri" panose="020F0502020204030204" pitchFamily="34" charset="0"/>
                    <a:cs typeface="Calibri" panose="020F0502020204030204" pitchFamily="34" charset="0"/>
                  </a:rPr>
                  <a:t>pioint</a:t>
                </a: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𝑎𝑏</m:t>
                    </m:r>
                    <m:r>
                      <a:rPr lang="en-US" sz="1800" b="0" i="1" smtClean="0">
                        <a:latin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𝑚𝑜𝑑</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𝑝</m:t>
                    </m:r>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𝑦</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sup>
                    </m:sSup>
                    <m:r>
                      <a:rPr lang="en-US" sz="1800" b="0" i="1" dirty="0" smtClean="0">
                        <a:latin typeface="Cambria Math" panose="02040503050406030204" pitchFamily="18" charset="0"/>
                        <a:cs typeface="Calibri" panose="020F0502020204030204" pitchFamily="34" charset="0"/>
                      </a:rPr>
                      <m:t>=−1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𝑏</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sup>
                    </m:sSup>
                    <m:r>
                      <a:rPr lang="en-US" sz="1800" b="0" i="1" dirty="0" smtClean="0">
                        <a:latin typeface="Cambria Math" panose="02040503050406030204" pitchFamily="18" charset="0"/>
                        <a:cs typeface="Calibri" panose="020F0502020204030204" pitchFamily="34" charset="0"/>
                      </a:rPr>
                      <m:t>=1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e>
                    </m:d>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d>
                      <m:dPr>
                        <m:ctrlPr>
                          <a:rPr lang="en-US" sz="1800" b="0" i="1" dirty="0" smtClean="0">
                            <a:latin typeface="Cambria Math" panose="02040503050406030204" pitchFamily="18" charset="0"/>
                            <a:cs typeface="Calibri" panose="020F0502020204030204" pitchFamily="34" charset="0"/>
                          </a:rPr>
                        </m:ctrlPr>
                      </m:dPr>
                      <m:e>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e>
                    </m:d>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oMath>
                </a14:m>
                <a:endParaRPr lang="en-US" sz="1800" i="1" dirty="0">
                  <a:latin typeface="Cambria Math" panose="02040503050406030204" pitchFamily="18" charset="0"/>
                  <a:cs typeface="Calibri" panose="020F0502020204030204" pitchFamily="34" charset="0"/>
                </a:endParaRPr>
              </a:p>
              <a:p>
                <a:pPr marL="400050" lvl="1" indent="0">
                  <a:spcBef>
                    <a:spcPts val="200"/>
                  </a:spcBef>
                  <a:buNone/>
                </a:pPr>
                <a:r>
                  <a:rPr lang="en-US" sz="1800" i="1" dirty="0">
                    <a:latin typeface="Cambria Math" panose="02040503050406030204" pitchFamily="18" charset="0"/>
                    <a:cs typeface="Calibri" panose="020F0502020204030204" pitchFamily="34" charset="0"/>
                  </a:rPr>
                  <a:t>         </a:t>
                </a:r>
                <a:r>
                  <a:rPr lang="en-US" sz="1800" dirty="0" err="1">
                    <a:latin typeface="Cambria Math" panose="02040503050406030204" pitchFamily="18" charset="0"/>
                    <a:cs typeface="Calibri" panose="020F0502020204030204" pitchFamily="34" charset="0"/>
                  </a:rPr>
                  <a:t>goto</a:t>
                </a:r>
                <a:r>
                  <a:rPr lang="en-US" sz="1800" i="1" dirty="0">
                    <a:latin typeface="Cambria Math" panose="02040503050406030204" pitchFamily="18" charset="0"/>
                    <a:cs typeface="Calibri" panose="020F0502020204030204" pitchFamily="34" charset="0"/>
                  </a:rPr>
                  <a:t> 3</a:t>
                </a: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228600" y="1537855"/>
                <a:ext cx="8572500" cy="4724400"/>
              </a:xfrm>
              <a:blipFill>
                <a:blip r:embed="rId2"/>
                <a:stretch>
                  <a:fillRect l="-888" t="-536" b="-53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d>
                      <m:dPr>
                        <m:ctrlPr>
                          <a:rPr lang="en-US" sz="2000" i="1" dirty="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e>
                    </m:d>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is a generator.</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3</m:t>
                        </m:r>
                      </m:sup>
                    </m:sSup>
                    <m:r>
                      <a:rPr lang="en-US" sz="2000" i="1" dirty="0" smtClean="0">
                        <a:latin typeface="Cambria Math" panose="02040503050406030204" pitchFamily="18" charset="0"/>
                        <a:cs typeface="Calibri" panose="020F0502020204030204" pitchFamily="34" charset="0"/>
                      </a:rPr>
                      <m:t>∙5.</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𝑞</m:t>
                    </m:r>
                    <m:r>
                      <a:rPr lang="en-US" sz="2000" b="0" i="1" dirty="0" smtClean="0">
                        <a:latin typeface="Cambria Math" panose="02040503050406030204" pitchFamily="18" charset="0"/>
                        <a:cs typeface="Calibri" panose="020F0502020204030204" pitchFamily="34" charset="0"/>
                      </a:rPr>
                      <m:t>=5.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6</m:t>
                        </m:r>
                      </m:e>
                      <m:sup>
                        <m:r>
                          <a:rPr lang="en-US" sz="2000" b="0" i="1" dirty="0" smtClean="0">
                            <a:latin typeface="Cambria Math" panose="02040503050406030204" pitchFamily="18" charset="0"/>
                            <a:cs typeface="Calibri" panose="020F0502020204030204" pitchFamily="34" charset="0"/>
                          </a:rPr>
                          <m:t>5</m:t>
                        </m:r>
                      </m:sup>
                    </m:sSup>
                    <m:r>
                      <a:rPr lang="en-US" sz="200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444064126"/>
                  </p:ext>
                </p:extLst>
              </p:nvPr>
            </p:nvGraphicFramePr>
            <p:xfrm>
              <a:off x="838200" y="3061525"/>
              <a:ext cx="6629400" cy="1358075"/>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val="20000"/>
                        </a:ext>
                      </a:extLst>
                    </a:gridCol>
                    <a:gridCol w="1008381">
                      <a:extLst>
                        <a:ext uri="{9D8B030D-6E8A-4147-A177-3AD203B41FA5}">
                          <a16:colId xmlns:a16="http://schemas.microsoft.com/office/drawing/2014/main" val="20001"/>
                        </a:ext>
                      </a:extLst>
                    </a:gridCol>
                    <a:gridCol w="662940">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1544319">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1">
                      <a:extLst>
                        <a:ext uri="{9D8B030D-6E8A-4147-A177-3AD203B41FA5}">
                          <a16:colId xmlns:a16="http://schemas.microsoft.com/office/drawing/2014/main" val="149431391"/>
                        </a:ext>
                      </a:extLst>
                    </a:gridCol>
                  </a:tblGrid>
                  <a:tr h="370840">
                    <a:tc>
                      <a:txBody>
                        <a:bodyPr/>
                        <a:lstStyle/>
                        <a:p>
                          <a:pPr algn="r"/>
                          <a:r>
                            <a:rPr lang="en-US" dirty="0">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m:</a:t>
                          </a:r>
                        </a:p>
                        <a:p>
                          <a:pPr algn="r"/>
                          <a:r>
                            <a:rPr lang="en-US" dirty="0">
                              <a:solidFill>
                                <a:schemeClr val="tx1"/>
                              </a:solidFill>
                              <a:latin typeface="Calibri" panose="020F0502020204030204" pitchFamily="34" charset="0"/>
                              <a:cs typeface="Calibri" panose="020F0502020204030204" pitchFamily="34" charset="0"/>
                            </a:rPr>
                            <a:t>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𝒃</m:t>
                                  </m:r>
                                </m:e>
                                <m:sup>
                                  <m:sSup>
                                    <m:sSupPr>
                                      <m:ctrlPr>
                                        <a:rPr lang="en-US"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𝟐</m:t>
                                      </m:r>
                                    </m:e>
                                    <m:sup>
                                      <m:r>
                                        <a:rPr lang="en-US" b="1" i="1" smtClean="0">
                                          <a:solidFill>
                                            <a:schemeClr val="tx1"/>
                                          </a:solidFill>
                                          <a:latin typeface="Cambria Math" panose="02040503050406030204" pitchFamily="18" charset="0"/>
                                          <a:cs typeface="Calibri" panose="020F0502020204030204" pitchFamily="34" charset="0"/>
                                        </a:rPr>
                                        <m:t>𝒎</m:t>
                                      </m:r>
                                    </m:sup>
                                  </m:sSup>
                                </m:sup>
                              </m:sSup>
                              <m:r>
                                <a:rPr lang="en-US" b="1" i="1" smtClean="0">
                                  <a:solidFill>
                                    <a:schemeClr val="tx1"/>
                                  </a:solidFill>
                                  <a:latin typeface="Cambria Math" panose="02040503050406030204" pitchFamily="18" charset="0"/>
                                  <a:cs typeface="Calibri" panose="020F0502020204030204" pitchFamily="34" charset="0"/>
                                </a:rPr>
                                <m:t>=</m:t>
                              </m:r>
                              <m:r>
                                <a:rPr lang="en-US" b="0" i="1" smtClean="0">
                                  <a:solidFill>
                                    <a:schemeClr val="tx1"/>
                                  </a:solidFill>
                                  <a:latin typeface="Cambria Math" panose="02040503050406030204" pitchFamily="18" charset="0"/>
                                  <a:cs typeface="Calibri" panose="020F0502020204030204" pitchFamily="34" charset="0"/>
                                </a:rPr>
                                <m:t>1</m:t>
                              </m:r>
                            </m:oMath>
                          </a14:m>
                          <a:endParaRPr lang="en-US" b="0" dirty="0">
                            <a:solidFill>
                              <a:schemeClr val="tx1"/>
                            </a:solidFill>
                            <a:latin typeface="Calibri" panose="020F0502020204030204" pitchFamily="34" charset="0"/>
                            <a:cs typeface="Calibri" panose="020F0502020204030204" pitchFamily="34" charset="0"/>
                          </a:endParaRPr>
                        </a:p>
                      </a:txBody>
                      <a:tcPr marL="0" marR="0" marT="0"/>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dirty="0">
                              <a:solidFill>
                                <a:schemeClr val="tx1"/>
                              </a:solidFill>
                              <a:cs typeface="Calibri" panose="020F0502020204030204" pitchFamily="34" charset="0"/>
                            </a:rPr>
                            <a:t>r</a:t>
                          </a:r>
                        </a:p>
                      </a:txBody>
                      <a:tcPr/>
                    </a:tc>
                    <a:tc>
                      <a:txBody>
                        <a:bodyPr/>
                        <a:lstStyle/>
                        <a:p>
                          <a:pPr lvl="1" algn="just"/>
                          <a14:m>
                            <m:oMathPara xmlns:m="http://schemas.openxmlformats.org/officeDocument/2006/math">
                              <m:oMathParaPr>
                                <m:jc m:val="right"/>
                              </m:oMathParaPr>
                              <m:oMath xmlns:m="http://schemas.openxmlformats.org/officeDocument/2006/math">
                                <m:r>
                                  <m:rPr>
                                    <m:sty m:val="p"/>
                                  </m:rPr>
                                  <a:rPr lang="en-US" b="1" i="1" smtClean="0">
                                    <a:solidFill>
                                      <a:schemeClr val="tx1"/>
                                    </a:solidFill>
                                    <a:latin typeface="Cambria Math" panose="02040503050406030204" pitchFamily="18" charset="0"/>
                                    <a:cs typeface="Calibri" panose="020F0502020204030204" pitchFamily="34" charset="0"/>
                                  </a:rPr>
                                  <m:t>x</m:t>
                                </m:r>
                                <m:r>
                                  <a:rPr lang="en-US" b="1" i="1" smtClean="0">
                                    <a:solidFill>
                                      <a:schemeClr val="tx1"/>
                                    </a:solidFill>
                                    <a:latin typeface="Cambria Math" panose="02040503050406030204" pitchFamily="18" charset="0"/>
                                    <a:cs typeface="Calibri" panose="020F0502020204030204" pitchFamily="34" charset="0"/>
                                  </a:rPr>
                                  <m:t>=</m:t>
                                </m:r>
                                <m:sSup>
                                  <m:sSupPr>
                                    <m:ctrlPr>
                                      <a:rPr lang="en-US" b="1"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𝒂</m:t>
                                    </m:r>
                                  </m:e>
                                  <m:sup>
                                    <m:f>
                                      <m:fPr>
                                        <m:ctrlPr>
                                          <a:rPr lang="en-US" b="1" i="1" smtClean="0">
                                            <a:solidFill>
                                              <a:schemeClr val="tx1"/>
                                            </a:solidFill>
                                            <a:latin typeface="Cambria Math" panose="02040503050406030204" pitchFamily="18" charset="0"/>
                                            <a:cs typeface="Calibri" panose="020F0502020204030204" pitchFamily="34" charset="0"/>
                                          </a:rPr>
                                        </m:ctrlPr>
                                      </m:fPr>
                                      <m:num>
                                        <m:r>
                                          <a:rPr lang="en-US" b="1" i="1" smtClean="0">
                                            <a:solidFill>
                                              <a:schemeClr val="tx1"/>
                                            </a:solidFill>
                                            <a:latin typeface="Cambria Math" panose="02040503050406030204" pitchFamily="18" charset="0"/>
                                            <a:cs typeface="Calibri" panose="020F0502020204030204" pitchFamily="34" charset="0"/>
                                          </a:rPr>
                                          <m:t>𝒒</m:t>
                                        </m:r>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𝟏</m:t>
                                        </m:r>
                                      </m:num>
                                      <m:den>
                                        <m:r>
                                          <a:rPr lang="en-US" b="1" i="1" smtClean="0">
                                            <a:solidFill>
                                              <a:schemeClr val="tx1"/>
                                            </a:solidFill>
                                            <a:latin typeface="Cambria Math" panose="02040503050406030204" pitchFamily="18" charset="0"/>
                                            <a:cs typeface="Calibri" panose="020F0502020204030204" pitchFamily="34" charset="0"/>
                                          </a:rPr>
                                          <m:t>𝟐</m:t>
                                        </m:r>
                                      </m:den>
                                    </m:f>
                                  </m:sup>
                                </m:sSup>
                              </m:oMath>
                            </m:oMathPara>
                          </a14:m>
                          <a:endParaRPr lang="en-US" dirty="0">
                            <a:solidFill>
                              <a:schemeClr val="tx1"/>
                            </a:solidFill>
                            <a:latin typeface="Calibri" panose="020F0502020204030204" pitchFamily="34" charset="0"/>
                            <a:cs typeface="Calibri" panose="020F0502020204030204" pitchFamily="34" charset="0"/>
                          </a:endParaRPr>
                        </a:p>
                      </a:txBody>
                      <a:tcPr marL="0" marR="0"/>
                    </a:tc>
                    <a:tc>
                      <a:txBody>
                        <a:bodyPr/>
                        <a:lstStyle/>
                        <a:p>
                          <a:pPr algn="r"/>
                          <a14:m>
                            <m:oMathPara xmlns:m="http://schemas.openxmlformats.org/officeDocument/2006/math">
                              <m:oMathParaPr>
                                <m:jc m:val="right"/>
                              </m:oMathParaPr>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rPr>
                                  <m:t>𝒃</m:t>
                                </m:r>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𝒂</m:t>
                                </m:r>
                                <m:sSup>
                                  <m:sSupPr>
                                    <m:ctrlPr>
                                      <a:rPr lang="en-US" b="1"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𝒙</m:t>
                                    </m:r>
                                  </m:e>
                                  <m:sup>
                                    <m:r>
                                      <a:rPr lang="en-US" b="1" i="1" smtClean="0">
                                        <a:solidFill>
                                          <a:schemeClr val="tx1"/>
                                        </a:solidFill>
                                        <a:latin typeface="Cambria Math" panose="02040503050406030204" pitchFamily="18" charset="0"/>
                                        <a:cs typeface="Calibri" panose="020F0502020204030204" pitchFamily="34" charset="0"/>
                                      </a:rPr>
                                      <m:t>𝟐</m:t>
                                    </m:r>
                                  </m:sup>
                                </m:sSup>
                              </m:oMath>
                            </m:oMathPara>
                          </a14:m>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b="1" dirty="0">
                              <a:solidFill>
                                <a:schemeClr val="tx1"/>
                              </a:solidFill>
                              <a:cs typeface="Calibri" panose="020F0502020204030204" pitchFamily="34" charset="0"/>
                            </a:rPr>
                            <a:t>x</a:t>
                          </a: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𝒂𝒙</m:t>
                              </m:r>
                            </m:oMath>
                          </a14:m>
                          <a:endParaRPr lang="en-US" dirty="0">
                            <a:solidFill>
                              <a:schemeClr val="tx1"/>
                            </a:solidFill>
                            <a:latin typeface="Calibri" panose="020F0502020204030204" pitchFamily="34" charset="0"/>
                            <a:cs typeface="Calibri" panose="020F0502020204030204" pitchFamily="34" charset="0"/>
                          </a:endParaRPr>
                        </a:p>
                      </a:txBody>
                      <a:tcPr marL="0" marR="0"/>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lvl="1" algn="r"/>
                          <a:r>
                            <a:rPr lang="en-US" dirty="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tc>
                      <a:txBody>
                        <a:bodyPr/>
                        <a:lstStyle/>
                        <a:p>
                          <a:pPr algn="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444064126"/>
                  </p:ext>
                </p:extLst>
              </p:nvPr>
            </p:nvGraphicFramePr>
            <p:xfrm>
              <a:off x="838200" y="3061525"/>
              <a:ext cx="6629400" cy="1358075"/>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val="20000"/>
                        </a:ext>
                      </a:extLst>
                    </a:gridCol>
                    <a:gridCol w="1008381">
                      <a:extLst>
                        <a:ext uri="{9D8B030D-6E8A-4147-A177-3AD203B41FA5}">
                          <a16:colId xmlns:a16="http://schemas.microsoft.com/office/drawing/2014/main" val="20001"/>
                        </a:ext>
                      </a:extLst>
                    </a:gridCol>
                    <a:gridCol w="662940">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1544319">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1">
                      <a:extLst>
                        <a:ext uri="{9D8B030D-6E8A-4147-A177-3AD203B41FA5}">
                          <a16:colId xmlns:a16="http://schemas.microsoft.com/office/drawing/2014/main" val="149431391"/>
                        </a:ext>
                      </a:extLst>
                    </a:gridCol>
                  </a:tblGrid>
                  <a:tr h="616395">
                    <a:tc>
                      <a:txBody>
                        <a:bodyPr/>
                        <a:lstStyle/>
                        <a:p>
                          <a:pPr algn="r"/>
                          <a:r>
                            <a:rPr lang="en-US" dirty="0">
                              <a:solidFill>
                                <a:schemeClr val="tx1"/>
                              </a:solidFill>
                              <a:latin typeface="Calibri" panose="020F0502020204030204" pitchFamily="34" charset="0"/>
                              <a:cs typeface="Calibri" panose="020F0502020204030204" pitchFamily="34" charset="0"/>
                            </a:rPr>
                            <a:t>Step</a:t>
                          </a:r>
                        </a:p>
                      </a:txBody>
                      <a:tcPr/>
                    </a:tc>
                    <a:tc>
                      <a:txBody>
                        <a:bodyPr/>
                        <a:lstStyle/>
                        <a:p>
                          <a:endParaRPr lang="en-US"/>
                        </a:p>
                      </a:txBody>
                      <a:tcPr marL="0" marR="0" marT="0">
                        <a:blipFill>
                          <a:blip r:embed="rId3"/>
                          <a:stretch>
                            <a:fillRect l="-69620" t="-12245" r="-496203" b="-134694"/>
                          </a:stretch>
                        </a:blipFill>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endParaRPr lang="en-US"/>
                        </a:p>
                      </a:txBody>
                      <a:tcPr>
                        <a:blipFill>
                          <a:blip r:embed="rId3"/>
                          <a:stretch>
                            <a:fillRect l="-550000" t="-12245" r="-897059" b="-134694"/>
                          </a:stretch>
                        </a:blipFill>
                      </a:tcPr>
                    </a:tc>
                    <a:tc>
                      <a:txBody>
                        <a:bodyPr/>
                        <a:lstStyle/>
                        <a:p>
                          <a:endParaRPr lang="en-US"/>
                        </a:p>
                      </a:txBody>
                      <a:tcPr marL="0" marR="0">
                        <a:blipFill>
                          <a:blip r:embed="rId3"/>
                          <a:stretch>
                            <a:fillRect l="-181148" t="-12245" r="-150000" b="-134694"/>
                          </a:stretch>
                        </a:blipFill>
                      </a:tcPr>
                    </a:tc>
                    <a:tc>
                      <a:txBody>
                        <a:bodyPr/>
                        <a:lstStyle/>
                        <a:p>
                          <a:endParaRPr lang="en-US"/>
                        </a:p>
                      </a:txBody>
                      <a:tcPr>
                        <a:blipFill>
                          <a:blip r:embed="rId3"/>
                          <a:stretch>
                            <a:fillRect l="-381111" t="-12245" r="-103333" b="-134694"/>
                          </a:stretch>
                        </a:blipFill>
                      </a:tcPr>
                    </a:tc>
                    <a:tc>
                      <a:txBody>
                        <a:bodyPr/>
                        <a:lstStyle/>
                        <a:p>
                          <a:endParaRPr lang="en-US"/>
                        </a:p>
                      </a:txBody>
                      <a:tcPr marL="0" marR="0">
                        <a:blipFill>
                          <a:blip r:embed="rId3"/>
                          <a:stretch>
                            <a:fillRect l="-481111" t="-12245" r="-3333" b="-134694"/>
                          </a:stretch>
                        </a:blipFill>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lvl="1" algn="r"/>
                          <a:r>
                            <a:rPr lang="en-US" dirty="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tc>
                      <a:txBody>
                        <a:bodyPr/>
                        <a:lstStyle/>
                        <a:p>
                          <a:pPr algn="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847013"/>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m:t>
                    </m:r>
                    <m:sSup>
                      <m:sSupPr>
                        <m:ctrlP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ctrlPr>
                      </m:sSupPr>
                      <m:e>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m:t>
                        </m:r>
                      </m:e>
                      <m:sup>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2</m:t>
                        </m:r>
                      </m:sup>
                    </m:sSup>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847013"/>
                <a:ext cx="8229600" cy="685800"/>
              </a:xfrm>
              <a:prstGeom prst="rect">
                <a:avLst/>
              </a:prstGeom>
              <a:blipFill>
                <a:blip r:embed="rId4"/>
                <a:stretch>
                  <a:fillRect l="-616" t="-3636"/>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72980</TotalTime>
  <Words>12306</Words>
  <Application>Microsoft Macintosh PowerPoint</Application>
  <PresentationFormat>Letter Paper (8.5x11 in)</PresentationFormat>
  <Paragraphs>1186</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Montgomery Example</vt:lpstr>
      <vt:lpstr>Exponentiation and Timing</vt:lpstr>
      <vt:lpstr>Montgomery Exponentiation and Timing</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4063</cp:revision>
  <cp:lastPrinted>2025-07-18T22:34:17Z</cp:lastPrinted>
  <dcterms:created xsi:type="dcterms:W3CDTF">2013-03-13T03:43:13Z</dcterms:created>
  <dcterms:modified xsi:type="dcterms:W3CDTF">2025-07-18T23:07:36Z</dcterms:modified>
</cp:coreProperties>
</file>